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3"/>
    <p:sldMasterId id="2147483658" r:id="rId4"/>
    <p:sldMasterId id="2147483661" r:id="rId5"/>
    <p:sldMasterId id="2147483663" r:id="rId6"/>
  </p:sldMasterIdLst>
  <p:notesMasterIdLst>
    <p:notesMasterId r:id="rId8"/>
  </p:notesMasterIdLst>
  <p:sldIdLst>
    <p:sldId id="1834" r:id="rId7"/>
    <p:sldId id="3472" r:id="rId9"/>
    <p:sldId id="3471" r:id="rId10"/>
    <p:sldId id="3714" r:id="rId11"/>
    <p:sldId id="3715" r:id="rId12"/>
    <p:sldId id="3716" r:id="rId13"/>
    <p:sldId id="3717" r:id="rId14"/>
    <p:sldId id="3720" r:id="rId15"/>
    <p:sldId id="3721" r:id="rId16"/>
    <p:sldId id="3722" r:id="rId17"/>
    <p:sldId id="3723" r:id="rId18"/>
    <p:sldId id="3724" r:id="rId19"/>
    <p:sldId id="3725" r:id="rId20"/>
    <p:sldId id="3726" r:id="rId21"/>
    <p:sldId id="3663" r:id="rId22"/>
    <p:sldId id="3667" r:id="rId23"/>
    <p:sldId id="3668" r:id="rId24"/>
    <p:sldId id="3669" r:id="rId25"/>
    <p:sldId id="3670" r:id="rId26"/>
    <p:sldId id="3671" r:id="rId27"/>
    <p:sldId id="3672" r:id="rId28"/>
    <p:sldId id="3673" r:id="rId29"/>
    <p:sldId id="3674" r:id="rId30"/>
    <p:sldId id="3664" r:id="rId31"/>
    <p:sldId id="3675" r:id="rId32"/>
    <p:sldId id="3676" r:id="rId33"/>
    <p:sldId id="3697" r:id="rId34"/>
    <p:sldId id="3698" r:id="rId35"/>
    <p:sldId id="3686" r:id="rId36"/>
    <p:sldId id="3696" r:id="rId37"/>
    <p:sldId id="3688" r:id="rId38"/>
    <p:sldId id="3700" r:id="rId39"/>
    <p:sldId id="3701" r:id="rId40"/>
    <p:sldId id="3689" r:id="rId41"/>
    <p:sldId id="3690" r:id="rId42"/>
    <p:sldId id="3691" r:id="rId43"/>
    <p:sldId id="3692" r:id="rId44"/>
    <p:sldId id="3665" r:id="rId45"/>
    <p:sldId id="3702" r:id="rId46"/>
    <p:sldId id="3703" r:id="rId47"/>
    <p:sldId id="3704" r:id="rId48"/>
    <p:sldId id="3705" r:id="rId49"/>
    <p:sldId id="3706" r:id="rId50"/>
    <p:sldId id="3707" r:id="rId51"/>
    <p:sldId id="3708" r:id="rId52"/>
    <p:sldId id="3709" r:id="rId53"/>
    <p:sldId id="3710" r:id="rId54"/>
    <p:sldId id="3711" r:id="rId55"/>
    <p:sldId id="3712" r:id="rId56"/>
    <p:sldId id="3713" r:id="rId57"/>
    <p:sldId id="3727" r:id="rId58"/>
    <p:sldId id="3772" r:id="rId59"/>
    <p:sldId id="3773" r:id="rId60"/>
    <p:sldId id="3774" r:id="rId61"/>
    <p:sldId id="3775" r:id="rId62"/>
    <p:sldId id="3776" r:id="rId63"/>
    <p:sldId id="3777" r:id="rId64"/>
    <p:sldId id="3778" r:id="rId65"/>
    <p:sldId id="1827" r:id="rId66"/>
  </p:sldIdLst>
  <p:sldSz cx="12192000" cy="6858000"/>
  <p:notesSz cx="6858000" cy="9144000"/>
  <p:embeddedFontLst>
    <p:embeddedFont>
      <p:font typeface="Century Gothic" panose="020B0502020202020204" pitchFamily="34" charset="0"/>
      <p:regular r:id="rId70"/>
      <p:bold r:id="rId71"/>
      <p:italic r:id="rId72"/>
      <p:boldItalic r:id="rId73"/>
    </p:embeddedFont>
    <p:embeddedFont>
      <p:font typeface="微软雅黑" panose="020B0503020204020204" pitchFamily="34" charset="-122"/>
      <p:regular r:id="rId74"/>
    </p:embeddedFont>
    <p:embeddedFont>
      <p:font typeface="微软雅黑 Light" panose="020B0502040204020203" pitchFamily="34" charset="-122"/>
      <p:regular r:id="rId75"/>
    </p:embeddedFont>
    <p:embeddedFont>
      <p:font typeface="Wingdings 3" panose="05040102010807070707" pitchFamily="18" charset="2"/>
      <p:regular r:id="rId76"/>
    </p:embeddedFont>
    <p:embeddedFont>
      <p:font typeface="Cambria Math" panose="02040503050406030204" charset="0"/>
      <p:regular r:id="rId77"/>
    </p:embeddedFont>
    <p:embeddedFont>
      <p:font typeface="等线" panose="02010600030101010101" pitchFamily="2" charset="-122"/>
      <p:regular r:id="rId78"/>
    </p:embeddedFont>
  </p:embeddedFontLst>
  <p:custDataLst>
    <p:tags r:id="rId79"/>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2F5597"/>
    <a:srgbClr val="D6DCE5"/>
    <a:srgbClr val="ED7D4C"/>
    <a:srgbClr val="E2EAEE"/>
    <a:srgbClr val="000000"/>
    <a:srgbClr val="548235"/>
    <a:srgbClr val="E2F0D9"/>
    <a:srgbClr val="80B65B"/>
    <a:srgbClr val="A13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9" Type="http://schemas.openxmlformats.org/officeDocument/2006/relationships/tags" Target="tags/tag60.xml"/><Relationship Id="rId78" Type="http://schemas.openxmlformats.org/officeDocument/2006/relationships/font" Target="fonts/font9.fntdata"/><Relationship Id="rId77" Type="http://schemas.openxmlformats.org/officeDocument/2006/relationships/font" Target="fonts/font8.fntdata"/><Relationship Id="rId76" Type="http://schemas.openxmlformats.org/officeDocument/2006/relationships/font" Target="fonts/font7.fntdata"/><Relationship Id="rId75" Type="http://schemas.openxmlformats.org/officeDocument/2006/relationships/font" Target="fonts/font6.fntdata"/><Relationship Id="rId74" Type="http://schemas.openxmlformats.org/officeDocument/2006/relationships/font" Target="fonts/font5.fntdata"/><Relationship Id="rId73" Type="http://schemas.openxmlformats.org/officeDocument/2006/relationships/font" Target="fonts/font4.fntdata"/><Relationship Id="rId72" Type="http://schemas.openxmlformats.org/officeDocument/2006/relationships/font" Target="fonts/font3.fntdata"/><Relationship Id="rId71" Type="http://schemas.openxmlformats.org/officeDocument/2006/relationships/font" Target="fonts/font2.fntdata"/><Relationship Id="rId70" Type="http://schemas.openxmlformats.org/officeDocument/2006/relationships/font" Target="fonts/font1.fntdata"/><Relationship Id="rId7" Type="http://schemas.openxmlformats.org/officeDocument/2006/relationships/slide" Target="slides/slide1.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半球上的余弦分布优点</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平滑衰减到</a:t>
            </a:r>
            <a:r>
              <a:rPr lang="en-US" altLang="zh-CN" dirty="0"/>
              <a:t>0</a:t>
            </a:r>
            <a:r>
              <a:rPr lang="zh-CN" altLang="en-US" dirty="0"/>
              <a:t>的连续分布。可以用作生成其他分布的基础。</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前两个是旧方法，第三个是作者提出的新方法</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9" Type="http://schemas.openxmlformats.org/officeDocument/2006/relationships/theme" Target="../theme/theme5.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43.png"/><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8.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tags" Target="../tags/tag15.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8.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8.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55.png"/><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9.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8.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8.xml"/><Relationship Id="rId7" Type="http://schemas.openxmlformats.org/officeDocument/2006/relationships/image" Target="../media/image59.png"/><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8.xml"/><Relationship Id="rId5" Type="http://schemas.openxmlformats.org/officeDocument/2006/relationships/tags" Target="../tags/tag31.xml"/><Relationship Id="rId4" Type="http://schemas.openxmlformats.org/officeDocument/2006/relationships/image" Target="../media/image63.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image" Target="../media/image64.png"/></Relationships>
</file>

<file path=ppt/slides/_rels/slide27.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tags" Target="../tags/tag35.xml"/><Relationship Id="rId7" Type="http://schemas.openxmlformats.org/officeDocument/2006/relationships/image" Target="../media/image67.png"/><Relationship Id="rId6" Type="http://schemas.openxmlformats.org/officeDocument/2006/relationships/tags" Target="../tags/tag34.xml"/><Relationship Id="rId5" Type="http://schemas.openxmlformats.org/officeDocument/2006/relationships/image" Target="../media/image66.png"/><Relationship Id="rId4" Type="http://schemas.openxmlformats.org/officeDocument/2006/relationships/tags" Target="../tags/tag33.xml"/><Relationship Id="rId3" Type="http://schemas.openxmlformats.org/officeDocument/2006/relationships/image" Target="../media/image65.png"/><Relationship Id="rId2" Type="http://schemas.openxmlformats.org/officeDocument/2006/relationships/tags" Target="../tags/tag32.xml"/><Relationship Id="rId11" Type="http://schemas.openxmlformats.org/officeDocument/2006/relationships/notesSlide" Target="../notesSlides/notesSlide27.xml"/><Relationship Id="rId10" Type="http://schemas.openxmlformats.org/officeDocument/2006/relationships/slideLayout" Target="../slideLayouts/slideLayout18.xml"/><Relationship Id="rId1" Type="http://schemas.openxmlformats.org/officeDocument/2006/relationships/image" Target="../media/image64.png"/></Relationships>
</file>

<file path=ppt/slides/_rels/slide28.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tags" Target="../tags/tag39.xml"/><Relationship Id="rId7" Type="http://schemas.openxmlformats.org/officeDocument/2006/relationships/image" Target="../media/image67.png"/><Relationship Id="rId6" Type="http://schemas.openxmlformats.org/officeDocument/2006/relationships/tags" Target="../tags/tag38.xml"/><Relationship Id="rId5" Type="http://schemas.openxmlformats.org/officeDocument/2006/relationships/image" Target="../media/image66.png"/><Relationship Id="rId4" Type="http://schemas.openxmlformats.org/officeDocument/2006/relationships/tags" Target="../tags/tag37.xml"/><Relationship Id="rId3" Type="http://schemas.openxmlformats.org/officeDocument/2006/relationships/image" Target="../media/image65.png"/><Relationship Id="rId2" Type="http://schemas.openxmlformats.org/officeDocument/2006/relationships/tags" Target="../tags/tag36.xml"/><Relationship Id="rId13" Type="http://schemas.openxmlformats.org/officeDocument/2006/relationships/notesSlide" Target="../notesSlides/notesSlide28.xml"/><Relationship Id="rId12" Type="http://schemas.openxmlformats.org/officeDocument/2006/relationships/slideLayout" Target="../slideLayouts/slideLayout18.xml"/><Relationship Id="rId11" Type="http://schemas.openxmlformats.org/officeDocument/2006/relationships/image" Target="../media/image69.png"/><Relationship Id="rId10" Type="http://schemas.openxmlformats.org/officeDocument/2006/relationships/tags" Target="../tags/tag40.xml"/><Relationship Id="rId1"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8.xml"/><Relationship Id="rId2" Type="http://schemas.openxmlformats.org/officeDocument/2006/relationships/image" Target="../media/image70.png"/><Relationship Id="rId1" Type="http://schemas.openxmlformats.org/officeDocument/2006/relationships/tags" Target="../tags/tag42.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8.xml"/><Relationship Id="rId3" Type="http://schemas.openxmlformats.org/officeDocument/2006/relationships/image" Target="../media/image71.png"/><Relationship Id="rId2" Type="http://schemas.openxmlformats.org/officeDocument/2006/relationships/tags" Target="../tags/tag44.xml"/><Relationship Id="rId1" Type="http://schemas.openxmlformats.org/officeDocument/2006/relationships/tags" Target="../tags/tag43.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tags" Target="../tags/tag47.xml"/><Relationship Id="rId3" Type="http://schemas.openxmlformats.org/officeDocument/2006/relationships/image" Target="../media/image71.png"/><Relationship Id="rId2" Type="http://schemas.openxmlformats.org/officeDocument/2006/relationships/tags" Target="../tags/tag46.xml"/><Relationship Id="rId1" Type="http://schemas.openxmlformats.org/officeDocument/2006/relationships/tags" Target="../tags/tag45.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8.xml"/><Relationship Id="rId4" Type="http://schemas.openxmlformats.org/officeDocument/2006/relationships/image" Target="../media/image73.png"/><Relationship Id="rId3" Type="http://schemas.openxmlformats.org/officeDocument/2006/relationships/tags" Target="../tags/tag49.xml"/><Relationship Id="rId2" Type="http://schemas.openxmlformats.org/officeDocument/2006/relationships/image" Target="../media/image72.png"/><Relationship Id="rId1" Type="http://schemas.openxmlformats.org/officeDocument/2006/relationships/tags" Target="../tags/tag48.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tags" Target="../tags/tag52.xml"/><Relationship Id="rId3" Type="http://schemas.openxmlformats.org/officeDocument/2006/relationships/image" Target="../media/image74.png"/><Relationship Id="rId2" Type="http://schemas.openxmlformats.org/officeDocument/2006/relationships/tags" Target="../tags/tag51.xml"/><Relationship Id="rId1" Type="http://schemas.openxmlformats.org/officeDocument/2006/relationships/tags" Target="../tags/tag50.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8.xml"/><Relationship Id="rId3" Type="http://schemas.openxmlformats.org/officeDocument/2006/relationships/image" Target="../media/image76.png"/><Relationship Id="rId2" Type="http://schemas.openxmlformats.org/officeDocument/2006/relationships/tags" Target="../tags/tag54.xml"/><Relationship Id="rId1" Type="http://schemas.openxmlformats.org/officeDocument/2006/relationships/tags" Target="../tags/tag5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55.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8.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5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8.xml"/><Relationship Id="rId2" Type="http://schemas.openxmlformats.org/officeDocument/2006/relationships/image" Target="../media/image81.png"/><Relationship Id="rId1"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image" Target="../media/image82.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18.xml"/><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8.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tags" Target="../tags/tag59.xml"/><Relationship Id="rId1" Type="http://schemas.openxmlformats.org/officeDocument/2006/relationships/tags" Target="../tags/tag58.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8.xml"/><Relationship Id="rId3"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image" Target="../media/image9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8.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8.xml"/><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8.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8.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18.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8.xml"/><Relationship Id="rId1" Type="http://schemas.openxmlformats.org/officeDocument/2006/relationships/image" Target="../media/image118.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8.xml"/><Relationship Id="rId2" Type="http://schemas.openxmlformats.org/officeDocument/2006/relationships/image" Target="../media/image120.png"/><Relationship Id="rId1"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image" Target="../media/image122.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8.xml"/><Relationship Id="rId2" Type="http://schemas.openxmlformats.org/officeDocument/2006/relationships/image" Target="../media/image130.png"/><Relationship Id="rId1" Type="http://schemas.openxmlformats.org/officeDocument/2006/relationships/image" Target="../media/image1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8.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141220" y="3758565"/>
            <a:ext cx="7999730" cy="1322070"/>
          </a:xfrm>
        </p:spPr>
        <p:txBody>
          <a:bodyPr wrap="square"/>
          <a:lstStyle/>
          <a:p>
            <a:r>
              <a:rPr dirty="0"/>
              <a:t>高质量实时渲染：</a:t>
            </a:r>
            <a:br>
              <a:rPr dirty="0"/>
            </a:br>
            <a:r>
              <a:rPr lang="en-US" altLang="zh-CN" dirty="0"/>
              <a:t>LTC</a:t>
            </a:r>
            <a:r>
              <a:rPr dirty="0"/>
              <a:t>多边形光源着色</a:t>
            </a:r>
            <a:endParaRPr dirty="0"/>
          </a:p>
        </p:txBody>
      </p:sp>
      <p:sp>
        <p:nvSpPr>
          <p:cNvPr id="6" name="文本占位符 5"/>
          <p:cNvSpPr>
            <a:spLocks noGrp="1"/>
          </p:cNvSpPr>
          <p:nvPr>
            <p:ph type="body" sz="quarter" idx="16"/>
          </p:nvPr>
        </p:nvSpPr>
        <p:spPr>
          <a:xfrm>
            <a:off x="2141362" y="5456297"/>
            <a:ext cx="7909277" cy="735965"/>
          </a:xfrm>
        </p:spPr>
        <p:txBody>
          <a:bodyPr/>
          <a:lstStyle/>
          <a:p>
            <a:pPr algn="ctr">
              <a:lnSpc>
                <a:spcPct val="120000"/>
              </a:lnSpc>
              <a:buClrTx/>
              <a:buSzTx/>
            </a:pPr>
            <a:r>
              <a:rPr dirty="0">
                <a:sym typeface="+mn-ea"/>
              </a:rPr>
              <a:t>小组成员：</a:t>
            </a:r>
            <a:r>
              <a:rPr dirty="0">
                <a:sym typeface="+mn-ea"/>
              </a:rPr>
              <a:t>张鹏杰</a:t>
            </a:r>
            <a:r>
              <a:rPr lang="en-US" altLang="zh-CN" dirty="0">
                <a:sym typeface="+mn-ea"/>
              </a:rPr>
              <a:t> </a:t>
            </a:r>
            <a:r>
              <a:rPr dirty="0">
                <a:sym typeface="+mn-ea"/>
              </a:rPr>
              <a:t>周飞宇 常宜萱 金宇洋 贾康民</a:t>
            </a:r>
            <a:r>
              <a:rPr lang="en-US" altLang="zh-CN" dirty="0">
                <a:sym typeface="+mn-ea"/>
              </a:rPr>
              <a:t> </a:t>
            </a:r>
            <a:r>
              <a:rPr dirty="0">
                <a:sym typeface="+mn-ea"/>
              </a:rPr>
              <a:t>冯涛</a:t>
            </a:r>
            <a:endParaRPr lang="zh-CN" altLang="en-US" dirty="0"/>
          </a:p>
          <a:p>
            <a:pPr algn="ctr">
              <a:lnSpc>
                <a:spcPct val="120000"/>
              </a:lnSpc>
              <a:buClrTx/>
              <a:buSzTx/>
            </a:pPr>
            <a:r>
              <a:rPr lang="zh-CN" altLang="en-US" dirty="0"/>
              <a:t>时间：</a:t>
            </a:r>
            <a:fld id="{DFF7108A-04D0-404E-9D44-4DF45664CBC8}" type="datetime1">
              <a:rPr lang="zh-CN" altLang="en-US"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基本思想</a:t>
            </a:r>
            <a:endParaRPr lang="zh-CN" altLang="en-US" dirty="0">
              <a:sym typeface="+mn-ea"/>
            </a:endParaRPr>
          </a:p>
        </p:txBody>
      </p:sp>
      <p:pic>
        <p:nvPicPr>
          <p:cNvPr id="3" name="图片 2"/>
          <p:cNvPicPr>
            <a:picLocks noChangeAspect="1"/>
          </p:cNvPicPr>
          <p:nvPr/>
        </p:nvPicPr>
        <p:blipFill rotWithShape="1">
          <a:blip r:embed="rId1"/>
          <a:srcRect l="-1" t="2218" r="38655"/>
          <a:stretch>
            <a:fillRect/>
          </a:stretch>
        </p:blipFill>
        <p:spPr>
          <a:xfrm>
            <a:off x="4238718" y="1861249"/>
            <a:ext cx="3714563" cy="3242996"/>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3839409" y="3400736"/>
                <a:ext cx="798617" cy="369332"/>
              </a:xfrm>
              <a:prstGeom prst="rect">
                <a:avLst/>
              </a:prstGeom>
              <a:noFill/>
            </p:spPr>
            <p:txBody>
              <a:bodyPr wrap="none" rtlCol="0">
                <a:spAutoFit/>
              </a:bodyPr>
              <a:lstStyle/>
              <a:p>
                <a:r>
                  <a:rPr lang="zh-CN" altLang="en-US" dirty="0"/>
                  <a:t>分布</a:t>
                </a:r>
                <a14:m>
                  <m:oMath xmlns:m="http://schemas.openxmlformats.org/officeDocument/2006/math">
                    <m:r>
                      <m:rPr>
                        <m:sty m:val="p"/>
                      </m:rPr>
                      <a:rPr lang="en-US" altLang="zh-CN" i="1" dirty="0">
                        <a:latin typeface="Cambria Math" panose="02040503050406030204" charset="0"/>
                      </a:rPr>
                      <m:t>D</m:t>
                    </m:r>
                  </m:oMath>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3839409" y="3400736"/>
                <a:ext cx="798617" cy="369332"/>
              </a:xfrm>
              <a:prstGeom prst="rect">
                <a:avLst/>
              </a:prstGeom>
              <a:blipFill rotWithShape="1">
                <a:blip r:embed="rId2"/>
                <a:stretch>
                  <a:fillRect l="-25" t="-84" r="78"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7157094" y="2374790"/>
                <a:ext cx="2390992" cy="276999"/>
              </a:xfrm>
              <a:prstGeom prst="rect">
                <a:avLst/>
              </a:prstGeom>
              <a:noFill/>
            </p:spPr>
            <p:txBody>
              <a:bodyPr wrap="square" lIns="0" tIns="0" rIns="0" bIns="0" rtlCol="0">
                <a:spAutoFit/>
              </a:bodyPr>
              <a:lstStyle/>
              <a:p>
                <a:r>
                  <a:rPr lang="zh-CN" altLang="en-US" dirty="0"/>
                  <a:t>多边形光源</a:t>
                </a:r>
                <a14:m>
                  <m:oMath xmlns:m="http://schemas.openxmlformats.org/officeDocument/2006/math">
                    <m:r>
                      <m:rPr>
                        <m:sty m:val="p"/>
                      </m:rPr>
                      <a:rPr lang="en-US" altLang="zh-CN" i="1">
                        <a:latin typeface="Cambria Math" panose="02040503050406030204" charset="0"/>
                      </a:rPr>
                      <m:t>P</m:t>
                    </m:r>
                  </m:oMath>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7157094" y="2374790"/>
                <a:ext cx="2390992" cy="276999"/>
              </a:xfrm>
              <a:prstGeom prst="rect">
                <a:avLst/>
              </a:prstGeom>
              <a:blipFill rotWithShape="1">
                <a:blip r:embed="rId3"/>
                <a:stretch>
                  <a:fillRect t="-7067" r="9"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8423396" y="3429000"/>
                <a:ext cx="2049407" cy="65870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nary>
                        <m:naryPr>
                          <m:ctrlPr>
                            <a:rPr lang="zh-CN" altLang="en-US" i="1" smtClean="0">
                              <a:latin typeface="Cambria Math" panose="02040503050406030204" charset="0"/>
                            </a:rPr>
                          </m:ctrlPr>
                        </m:naryPr>
                        <m:sub>
                          <m:r>
                            <m:rPr>
                              <m:sty m:val="p"/>
                              <m:brk m:alnAt="23"/>
                            </m:rPr>
                            <a:rPr lang="en-US" altLang="zh-CN" i="1">
                              <a:latin typeface="Cambria Math" panose="02040503050406030204" charset="0"/>
                            </a:rPr>
                            <m:t>P</m:t>
                          </m:r>
                        </m:sub>
                        <m:sup>
                          <m:r>
                            <a:rPr lang="en-US" altLang="zh-CN" b="0" i="1" smtClean="0">
                              <a:latin typeface="Cambria Math" panose="02040503050406030204" charset="0"/>
                            </a:rPr>
                            <m:t> </m:t>
                          </m:r>
                        </m:sup>
                        <m:e>
                          <m:r>
                            <m:rPr>
                              <m:sty m:val="p"/>
                            </m:rPr>
                            <a:rPr lang="en-US" altLang="zh-CN" i="1">
                              <a:latin typeface="Cambria Math" panose="02040503050406030204" charset="0"/>
                            </a:rPr>
                            <m:t>D</m:t>
                          </m:r>
                          <m:d>
                            <m:dPr>
                              <m:ctrlPr>
                                <a:rPr lang="en-US" altLang="zh-CN" b="0" i="1" smtClean="0">
                                  <a:latin typeface="Cambria Math" panose="02040503050406030204" charset="0"/>
                                </a:rPr>
                              </m:ctrlPr>
                            </m:dPr>
                            <m:e>
                              <m:r>
                                <a:rPr lang="en-US" altLang="zh-CN" b="0" i="1" smtClean="0">
                                  <a:latin typeface="Cambria Math" panose="02040503050406030204" charset="0"/>
                                </a:rPr>
                                <m:t>𝑤</m:t>
                              </m:r>
                            </m:e>
                          </m:d>
                          <m:r>
                            <a:rPr lang="en-US" altLang="zh-CN" b="0" i="1" smtClean="0">
                              <a:latin typeface="Cambria Math" panose="02040503050406030204" charset="0"/>
                            </a:rPr>
                            <m:t>𝑑𝑤</m:t>
                          </m:r>
                          <m:r>
                            <a:rPr lang="en-US" altLang="zh-CN" b="0" i="1" smtClean="0">
                              <a:latin typeface="Cambria Math" panose="02040503050406030204" charset="0"/>
                            </a:rPr>
                            <m:t>=</m:t>
                          </m:r>
                          <m:r>
                            <a:rPr lang="en-US" altLang="zh-CN" b="0" i="1" smtClean="0">
                              <a:latin typeface="Cambria Math" panose="02040503050406030204" charset="0"/>
                            </a:rPr>
                            <m:t>𝐸</m:t>
                          </m:r>
                          <m:r>
                            <a:rPr lang="en-US" altLang="zh-CN" b="0" i="1" smtClean="0">
                              <a:latin typeface="Cambria Math" panose="02040503050406030204" charset="0"/>
                            </a:rPr>
                            <m:t>(</m:t>
                          </m:r>
                          <m:r>
                            <a:rPr lang="en-US" altLang="zh-CN" b="0" i="1" smtClean="0">
                              <a:latin typeface="Cambria Math" panose="02040503050406030204" charset="0"/>
                            </a:rPr>
                            <m:t>𝐼</m:t>
                          </m:r>
                          <m:r>
                            <a:rPr lang="en-US" altLang="zh-CN" b="0" i="1" smtClean="0">
                              <a:latin typeface="Cambria Math" panose="02040503050406030204" charset="0"/>
                            </a:rPr>
                            <m:t>)</m:t>
                          </m:r>
                        </m:e>
                      </m:nary>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8423396" y="3429000"/>
                <a:ext cx="2049407" cy="658706"/>
              </a:xfrm>
              <a:prstGeom prst="rect">
                <a:avLst/>
              </a:prstGeom>
              <a:blipFill rotWithShape="1">
                <a:blip r:embed="rId4"/>
                <a:stretch>
                  <a:fillRect l="-6" r="19" b="-546"/>
                </a:stretch>
              </a:blipFill>
            </p:spPr>
            <p:txBody>
              <a:bodyPr/>
              <a:lstStyle/>
              <a:p>
                <a:r>
                  <a:rPr lang="zh-CN" altLang="en-US">
                    <a:noFill/>
                  </a:rPr>
                  <a:t> </a:t>
                </a:r>
              </a:p>
            </p:txBody>
          </p:sp>
        </mc:Fallback>
      </mc:AlternateContent>
      <p:sp>
        <p:nvSpPr>
          <p:cNvPr id="11" name="文本框 10"/>
          <p:cNvSpPr txBox="1"/>
          <p:nvPr/>
        </p:nvSpPr>
        <p:spPr>
          <a:xfrm>
            <a:off x="2373746" y="5523357"/>
            <a:ext cx="7444508" cy="369332"/>
          </a:xfrm>
          <a:prstGeom prst="rect">
            <a:avLst/>
          </a:prstGeom>
          <a:noFill/>
        </p:spPr>
        <p:txBody>
          <a:bodyPr wrap="square">
            <a:spAutoFit/>
          </a:bodyPr>
          <a:lstStyle/>
          <a:p>
            <a:pPr algn="ctr"/>
            <a:r>
              <a:rPr lang="zh-CN" altLang="en-US" dirty="0"/>
              <a:t>可以看到，球形分布相当于可以从该分布中选择的无限组样本</a:t>
            </a:r>
            <a:endParaRPr lang="zh-CN" altLang="en-US" dirty="0"/>
          </a:p>
        </p:txBody>
      </p:sp>
      <p:sp>
        <p:nvSpPr>
          <p:cNvPr id="12" name="文本框 11"/>
          <p:cNvSpPr txBox="1"/>
          <p:nvPr/>
        </p:nvSpPr>
        <p:spPr>
          <a:xfrm>
            <a:off x="2373745" y="1676583"/>
            <a:ext cx="7444508" cy="369332"/>
          </a:xfrm>
          <a:prstGeom prst="rect">
            <a:avLst/>
          </a:prstGeom>
          <a:noFill/>
        </p:spPr>
        <p:txBody>
          <a:bodyPr wrap="square">
            <a:spAutoFit/>
          </a:bodyPr>
          <a:lstStyle/>
          <a:p>
            <a:pPr algn="ctr"/>
            <a:r>
              <a:rPr lang="zh-CN" altLang="en-US" dirty="0"/>
              <a:t>根据每个方向与多边形的分布和测试交点生成采样方向</a:t>
            </a:r>
            <a:endParaRPr lang="zh-CN" altLang="en-US" dirty="0"/>
          </a:p>
        </p:txBody>
      </p:sp>
      <p:sp>
        <p:nvSpPr>
          <p:cNvPr id="14" name="文本框 13"/>
          <p:cNvSpPr txBox="1"/>
          <p:nvPr/>
        </p:nvSpPr>
        <p:spPr>
          <a:xfrm>
            <a:off x="2870702" y="985041"/>
            <a:ext cx="6450594" cy="369332"/>
          </a:xfrm>
          <a:prstGeom prst="rect">
            <a:avLst/>
          </a:prstGeom>
          <a:noFill/>
        </p:spPr>
        <p:txBody>
          <a:bodyPr wrap="square">
            <a:spAutoFit/>
          </a:bodyPr>
          <a:lstStyle/>
          <a:p>
            <a:pPr algn="ctr"/>
            <a:r>
              <a:rPr lang="zh-CN" altLang="en-US" dirty="0"/>
              <a:t>前人方法</a:t>
            </a:r>
            <a:r>
              <a:rPr lang="en-US" altLang="zh-CN" dirty="0"/>
              <a:t>——</a:t>
            </a:r>
            <a:r>
              <a:rPr lang="zh-CN" altLang="en-US" dirty="0"/>
              <a:t>蒙特卡罗路径跟踪器</a:t>
            </a:r>
            <a:endParaRPr lang="en-US" altLang="zh-CN" dirty="0"/>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基本思想</a:t>
            </a:r>
            <a:endParaRPr dirty="0">
              <a:sym typeface="+mn-ea"/>
            </a:endParaRPr>
          </a:p>
        </p:txBody>
      </p:sp>
      <p:pic>
        <p:nvPicPr>
          <p:cNvPr id="3" name="图片 2"/>
          <p:cNvPicPr>
            <a:picLocks noChangeAspect="1"/>
          </p:cNvPicPr>
          <p:nvPr/>
        </p:nvPicPr>
        <p:blipFill>
          <a:blip r:embed="rId1"/>
          <a:stretch>
            <a:fillRect/>
          </a:stretch>
        </p:blipFill>
        <p:spPr>
          <a:xfrm>
            <a:off x="542453" y="2433014"/>
            <a:ext cx="2705478" cy="2857899"/>
          </a:xfrm>
          <a:prstGeom prst="rect">
            <a:avLst/>
          </a:prstGeom>
        </p:spPr>
      </p:pic>
      <p:pic>
        <p:nvPicPr>
          <p:cNvPr id="7" name="图片 6"/>
          <p:cNvPicPr>
            <a:picLocks noChangeAspect="1"/>
          </p:cNvPicPr>
          <p:nvPr/>
        </p:nvPicPr>
        <p:blipFill>
          <a:blip r:embed="rId2"/>
          <a:stretch>
            <a:fillRect/>
          </a:stretch>
        </p:blipFill>
        <p:spPr>
          <a:xfrm>
            <a:off x="4228481" y="2476017"/>
            <a:ext cx="3305636" cy="2962688"/>
          </a:xfrm>
          <a:prstGeom prst="rect">
            <a:avLst/>
          </a:prstGeom>
        </p:spPr>
      </p:pic>
      <p:pic>
        <p:nvPicPr>
          <p:cNvPr id="12" name="图片 11"/>
          <p:cNvPicPr>
            <a:picLocks noChangeAspect="1"/>
          </p:cNvPicPr>
          <p:nvPr/>
        </p:nvPicPr>
        <p:blipFill>
          <a:blip r:embed="rId3"/>
          <a:stretch>
            <a:fillRect/>
          </a:stretch>
        </p:blipFill>
        <p:spPr>
          <a:xfrm>
            <a:off x="8223018" y="2557498"/>
            <a:ext cx="3315163" cy="3029373"/>
          </a:xfrm>
          <a:prstGeom prst="rect">
            <a:avLst/>
          </a:prstGeom>
        </p:spPr>
      </p:pic>
      <p:pic>
        <p:nvPicPr>
          <p:cNvPr id="20" name="图片 19"/>
          <p:cNvPicPr>
            <a:picLocks noChangeAspect="1"/>
          </p:cNvPicPr>
          <p:nvPr/>
        </p:nvPicPr>
        <p:blipFill>
          <a:blip r:embed="rId4"/>
          <a:stretch>
            <a:fillRect/>
          </a:stretch>
        </p:blipFill>
        <p:spPr>
          <a:xfrm>
            <a:off x="4885965" y="499811"/>
            <a:ext cx="2619741" cy="2057687"/>
          </a:xfrm>
          <a:prstGeom prst="rect">
            <a:avLst/>
          </a:prstGeom>
        </p:spPr>
      </p:pic>
      <p:pic>
        <p:nvPicPr>
          <p:cNvPr id="21" name="图片 20"/>
          <p:cNvPicPr>
            <a:picLocks noChangeAspect="1"/>
          </p:cNvPicPr>
          <p:nvPr/>
        </p:nvPicPr>
        <p:blipFill>
          <a:blip r:embed="rId5"/>
          <a:stretch>
            <a:fillRect/>
          </a:stretch>
        </p:blipFill>
        <p:spPr>
          <a:xfrm>
            <a:off x="1345801" y="661758"/>
            <a:ext cx="1571844" cy="1733792"/>
          </a:xfrm>
          <a:prstGeom prst="rect">
            <a:avLst/>
          </a:prstGeom>
        </p:spPr>
      </p:pic>
      <p:pic>
        <p:nvPicPr>
          <p:cNvPr id="23" name="图片 22"/>
          <p:cNvPicPr>
            <a:picLocks noChangeAspect="1"/>
          </p:cNvPicPr>
          <p:nvPr/>
        </p:nvPicPr>
        <p:blipFill>
          <a:blip r:embed="rId6"/>
          <a:stretch>
            <a:fillRect/>
          </a:stretch>
        </p:blipFill>
        <p:spPr>
          <a:xfrm>
            <a:off x="9437080" y="898358"/>
            <a:ext cx="1333686" cy="1792488"/>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基本思想</a:t>
            </a:r>
            <a:endParaRPr dirty="0">
              <a:sym typeface="+mn-ea"/>
            </a:endParaRPr>
          </a:p>
        </p:txBody>
      </p:sp>
      <p:sp>
        <p:nvSpPr>
          <p:cNvPr id="6" name="文本框 5"/>
          <p:cNvSpPr txBox="1"/>
          <p:nvPr/>
        </p:nvSpPr>
        <p:spPr>
          <a:xfrm>
            <a:off x="2771115" y="5077238"/>
            <a:ext cx="6450594" cy="1015663"/>
          </a:xfrm>
          <a:prstGeom prst="rect">
            <a:avLst/>
          </a:prstGeom>
          <a:noFill/>
        </p:spPr>
        <p:txBody>
          <a:bodyPr wrap="square">
            <a:spAutoFit/>
          </a:bodyPr>
          <a:lstStyle/>
          <a:p>
            <a:pPr algn="ctr"/>
            <a:r>
              <a:rPr lang="zh-CN" altLang="en-US" dirty="0"/>
              <a:t>在缩放操作下，相交概率是不变的</a:t>
            </a:r>
            <a:endParaRPr lang="en-US" altLang="zh-CN" dirty="0"/>
          </a:p>
          <a:p>
            <a:pPr algn="ctr"/>
            <a:endParaRPr lang="en-US" altLang="zh-CN" dirty="0"/>
          </a:p>
          <a:p>
            <a:pPr algn="ctr"/>
            <a:r>
              <a:rPr lang="zh-CN" altLang="en-US" sz="2400" b="1" dirty="0"/>
              <a:t>即积分结果是相等的</a:t>
            </a:r>
            <a:endParaRPr lang="zh-CN" altLang="en-US" sz="2400" b="1" dirty="0"/>
          </a:p>
        </p:txBody>
      </p:sp>
      <p:pic>
        <p:nvPicPr>
          <p:cNvPr id="7" name="图片 6"/>
          <p:cNvPicPr>
            <a:picLocks noChangeAspect="1"/>
          </p:cNvPicPr>
          <p:nvPr/>
        </p:nvPicPr>
        <p:blipFill rotWithShape="1">
          <a:blip r:embed="rId1"/>
          <a:srcRect t="7402"/>
          <a:stretch>
            <a:fillRect/>
          </a:stretch>
        </p:blipFill>
        <p:spPr>
          <a:xfrm>
            <a:off x="1685309" y="836987"/>
            <a:ext cx="8821381" cy="3828413"/>
          </a:xfrm>
          <a:prstGeom prst="rect">
            <a:avLst/>
          </a:prstGeom>
        </p:spPr>
      </p:pic>
      <p:pic>
        <p:nvPicPr>
          <p:cNvPr id="9" name="图片 8"/>
          <p:cNvPicPr>
            <a:picLocks noChangeAspect="1"/>
          </p:cNvPicPr>
          <p:nvPr/>
        </p:nvPicPr>
        <p:blipFill>
          <a:blip r:embed="rId2"/>
          <a:stretch>
            <a:fillRect/>
          </a:stretch>
        </p:blipFill>
        <p:spPr>
          <a:xfrm>
            <a:off x="4479042" y="4457646"/>
            <a:ext cx="3034739" cy="619592"/>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基本思想</a:t>
            </a:r>
            <a:endParaRPr dirty="0">
              <a:sym typeface="+mn-ea"/>
            </a:endParaRPr>
          </a:p>
        </p:txBody>
      </p:sp>
      <p:pic>
        <p:nvPicPr>
          <p:cNvPr id="3" name="图片 2"/>
          <p:cNvPicPr>
            <a:picLocks noChangeAspect="1"/>
          </p:cNvPicPr>
          <p:nvPr/>
        </p:nvPicPr>
        <p:blipFill rotWithShape="1">
          <a:blip r:embed="rId1"/>
          <a:srcRect t="4422"/>
          <a:stretch>
            <a:fillRect/>
          </a:stretch>
        </p:blipFill>
        <p:spPr>
          <a:xfrm>
            <a:off x="1828203" y="1280204"/>
            <a:ext cx="8535591" cy="4297592"/>
          </a:xfrm>
          <a:prstGeom prst="rect">
            <a:avLst/>
          </a:prstGeom>
        </p:spPr>
      </p:pic>
      <p:sp>
        <p:nvSpPr>
          <p:cNvPr id="6" name="文本框 5"/>
          <p:cNvSpPr txBox="1"/>
          <p:nvPr/>
        </p:nvSpPr>
        <p:spPr>
          <a:xfrm>
            <a:off x="2334125" y="916203"/>
            <a:ext cx="7523748" cy="369332"/>
          </a:xfrm>
          <a:prstGeom prst="rect">
            <a:avLst/>
          </a:prstGeom>
          <a:noFill/>
        </p:spPr>
        <p:txBody>
          <a:bodyPr wrap="square">
            <a:spAutoFit/>
          </a:bodyPr>
          <a:lstStyle/>
          <a:p>
            <a:pPr algn="ctr"/>
            <a:r>
              <a:rPr lang="zh-CN" altLang="en-US" b="1" dirty="0"/>
              <a:t>半球上的余弦分布</a:t>
            </a:r>
            <a:endParaRPr lang="en-US" altLang="zh-CN" b="1" dirty="0"/>
          </a:p>
        </p:txBody>
      </p:sp>
      <p:sp>
        <p:nvSpPr>
          <p:cNvPr id="11" name="文本框 10"/>
          <p:cNvSpPr txBox="1"/>
          <p:nvPr/>
        </p:nvSpPr>
        <p:spPr>
          <a:xfrm>
            <a:off x="891756" y="5618631"/>
            <a:ext cx="10408487" cy="646331"/>
          </a:xfrm>
          <a:prstGeom prst="rect">
            <a:avLst/>
          </a:prstGeom>
          <a:noFill/>
        </p:spPr>
        <p:txBody>
          <a:bodyPr wrap="square">
            <a:spAutoFit/>
          </a:bodyPr>
          <a:lstStyle/>
          <a:p>
            <a:r>
              <a:rPr lang="zh-CN" altLang="en-US" dirty="0"/>
              <a:t>通过将线性变换应用于余弦分布，我们可以生成新的分布，称为</a:t>
            </a:r>
            <a:r>
              <a:rPr lang="en-US" altLang="zh-CN" dirty="0"/>
              <a:t>LTCs</a:t>
            </a:r>
            <a:r>
              <a:rPr lang="zh-CN" altLang="en-US" dirty="0"/>
              <a:t>。由方程可知，在一个多边形上积分它们相当于在另一个多边形中积分余弦，可在恒定时间内计算。</a:t>
            </a:r>
            <a:endParaRPr lang="zh-CN" altLang="en-US" dirty="0"/>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基本思想</a:t>
            </a:r>
            <a:endParaRPr dirty="0">
              <a:sym typeface="+mn-ea"/>
            </a:endParaRPr>
          </a:p>
        </p:txBody>
      </p:sp>
      <p:pic>
        <p:nvPicPr>
          <p:cNvPr id="5" name="图片 4"/>
          <p:cNvPicPr>
            <a:picLocks noChangeAspect="1"/>
          </p:cNvPicPr>
          <p:nvPr/>
        </p:nvPicPr>
        <p:blipFill rotWithShape="1">
          <a:blip r:embed="rId1"/>
          <a:srcRect t="11738"/>
          <a:stretch>
            <a:fillRect/>
          </a:stretch>
        </p:blipFill>
        <p:spPr>
          <a:xfrm>
            <a:off x="1724965" y="920850"/>
            <a:ext cx="8742070" cy="3699276"/>
          </a:xfrm>
          <a:prstGeom prst="rect">
            <a:avLst/>
          </a:prstGeom>
        </p:spPr>
      </p:pic>
      <p:sp>
        <p:nvSpPr>
          <p:cNvPr id="6" name="文本框 5"/>
          <p:cNvSpPr txBox="1"/>
          <p:nvPr/>
        </p:nvSpPr>
        <p:spPr>
          <a:xfrm>
            <a:off x="3320716" y="4074695"/>
            <a:ext cx="1402948" cy="369332"/>
          </a:xfrm>
          <a:prstGeom prst="rect">
            <a:avLst/>
          </a:prstGeom>
          <a:noFill/>
        </p:spPr>
        <p:txBody>
          <a:bodyPr wrap="none" rtlCol="0">
            <a:spAutoFit/>
          </a:bodyPr>
          <a:lstStyle/>
          <a:p>
            <a:r>
              <a:rPr lang="en-US" altLang="zh-CN" dirty="0" err="1"/>
              <a:t>x,y</a:t>
            </a:r>
            <a:r>
              <a:rPr lang="zh-CN" altLang="en-US" dirty="0"/>
              <a:t>平面变换</a:t>
            </a:r>
            <a:endParaRPr lang="zh-CN" altLang="en-US" dirty="0"/>
          </a:p>
        </p:txBody>
      </p:sp>
      <p:sp>
        <p:nvSpPr>
          <p:cNvPr id="8" name="文本框 7"/>
          <p:cNvSpPr txBox="1"/>
          <p:nvPr/>
        </p:nvSpPr>
        <p:spPr>
          <a:xfrm>
            <a:off x="5147299" y="4074695"/>
            <a:ext cx="1172116" cy="369332"/>
          </a:xfrm>
          <a:prstGeom prst="rect">
            <a:avLst/>
          </a:prstGeom>
          <a:noFill/>
        </p:spPr>
        <p:txBody>
          <a:bodyPr wrap="none" rtlCol="0">
            <a:spAutoFit/>
          </a:bodyPr>
          <a:lstStyle/>
          <a:p>
            <a:r>
              <a:rPr lang="en-US" altLang="zh-CN" dirty="0" err="1"/>
              <a:t>x,y</a:t>
            </a:r>
            <a:r>
              <a:rPr lang="zh-CN" altLang="en-US" dirty="0"/>
              <a:t>不同值</a:t>
            </a:r>
            <a:endParaRPr lang="zh-CN" altLang="en-US" dirty="0"/>
          </a:p>
        </p:txBody>
      </p:sp>
      <p:sp>
        <p:nvSpPr>
          <p:cNvPr id="12" name="文本框 11"/>
          <p:cNvSpPr txBox="1"/>
          <p:nvPr/>
        </p:nvSpPr>
        <p:spPr>
          <a:xfrm>
            <a:off x="6898843" y="4074695"/>
            <a:ext cx="1138990" cy="369332"/>
          </a:xfrm>
          <a:prstGeom prst="rect">
            <a:avLst/>
          </a:prstGeom>
          <a:noFill/>
        </p:spPr>
        <p:txBody>
          <a:bodyPr wrap="square">
            <a:spAutoFit/>
          </a:bodyPr>
          <a:lstStyle/>
          <a:p>
            <a:r>
              <a:rPr lang="zh-CN" altLang="en-US" dirty="0"/>
              <a:t>剪切变换</a:t>
            </a:r>
            <a:endParaRPr lang="zh-CN" altLang="en-US" dirty="0"/>
          </a:p>
        </p:txBody>
      </p:sp>
      <p:sp>
        <p:nvSpPr>
          <p:cNvPr id="14" name="文本框 13"/>
          <p:cNvSpPr txBox="1"/>
          <p:nvPr/>
        </p:nvSpPr>
        <p:spPr>
          <a:xfrm>
            <a:off x="9064087" y="4812631"/>
            <a:ext cx="1402948" cy="369332"/>
          </a:xfrm>
          <a:prstGeom prst="rect">
            <a:avLst/>
          </a:prstGeom>
          <a:noFill/>
        </p:spPr>
        <p:txBody>
          <a:bodyPr wrap="square">
            <a:spAutoFit/>
          </a:bodyPr>
          <a:lstStyle/>
          <a:p>
            <a:r>
              <a:rPr lang="zh-CN" altLang="en-US" dirty="0"/>
              <a:t>效果组合</a:t>
            </a:r>
            <a:endParaRPr lang="zh-CN" altLang="en-US" dirty="0"/>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第二部分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数学原理</a:t>
            </a:r>
            <a:endParaRPr lang="zh-CN" altLang="en-US" dirty="0"/>
          </a:p>
        </p:txBody>
      </p:sp>
      <p:sp>
        <p:nvSpPr>
          <p:cNvPr id="25" name="文本占位符 24"/>
          <p:cNvSpPr>
            <a:spLocks noGrp="1"/>
          </p:cNvSpPr>
          <p:nvPr>
            <p:ph type="body" sz="quarter" idx="14"/>
          </p:nvPr>
        </p:nvSpPr>
        <p:spPr>
          <a:xfrm>
            <a:off x="561340" y="3837940"/>
            <a:ext cx="6376670" cy="1522730"/>
          </a:xfrm>
        </p:spPr>
        <p:txBody>
          <a:bodyPr/>
          <a:lstStyle/>
          <a:p>
            <a:r>
              <a:rPr lang="en-US" altLang="zh-CN" dirty="0">
                <a:sym typeface="+mn-ea"/>
              </a:rPr>
              <a:t>Geometric Derivation of the Irradiance of Polygonal Lights</a:t>
            </a:r>
            <a:endParaRPr lang="zh-CN" dirty="0">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sym typeface="+mn-ea"/>
              </a:rPr>
              <a:t>Introduction</a:t>
            </a:r>
            <a:endParaRPr dirty="0">
              <a:sym typeface="+mn-ea"/>
            </a:endParaRPr>
          </a:p>
        </p:txBody>
      </p:sp>
      <p:pic>
        <p:nvPicPr>
          <p:cNvPr id="2" name="图片 1"/>
          <p:cNvPicPr>
            <a:picLocks noChangeAspect="1"/>
          </p:cNvPicPr>
          <p:nvPr/>
        </p:nvPicPr>
        <p:blipFill>
          <a:blip r:embed="rId1"/>
          <a:stretch>
            <a:fillRect/>
          </a:stretch>
        </p:blipFill>
        <p:spPr>
          <a:xfrm>
            <a:off x="1479868" y="1922285"/>
            <a:ext cx="7138903" cy="1302860"/>
          </a:xfrm>
          <a:prstGeom prst="rect">
            <a:avLst/>
          </a:prstGeom>
        </p:spPr>
      </p:pic>
      <p:pic>
        <p:nvPicPr>
          <p:cNvPr id="4" name="图片 3"/>
          <p:cNvPicPr>
            <a:picLocks noChangeAspect="1"/>
          </p:cNvPicPr>
          <p:nvPr/>
        </p:nvPicPr>
        <p:blipFill>
          <a:blip r:embed="rId2"/>
          <a:stretch>
            <a:fillRect/>
          </a:stretch>
        </p:blipFill>
        <p:spPr>
          <a:xfrm>
            <a:off x="1800176" y="3084870"/>
            <a:ext cx="5105001" cy="291465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949325" y="998855"/>
                <a:ext cx="8519160" cy="933450"/>
              </a:xfrm>
              <a:prstGeom prst="rect">
                <a:avLst/>
              </a:prstGeom>
              <a:noFill/>
            </p:spPr>
            <p:txBody>
              <a:bodyPr wrap="square" rtlCol="0" anchor="t">
                <a:spAutoFit/>
              </a:bodyPr>
              <a:lstStyle/>
              <a:p>
                <a:r>
                  <a:rPr lang="zh-CN" altLang="en-US" dirty="0">
                    <a:sym typeface="+mn-ea"/>
                  </a:rPr>
                  <a:t>目标是提供多边形光源辐照度公式的全面推导。</a:t>
                </a:r>
                <a:endParaRPr lang="en-US" altLang="zh-CN" dirty="0">
                  <a:sym typeface="+mn-ea"/>
                </a:endParaRPr>
              </a:p>
              <a:p>
                <a:endParaRPr lang="en-US" altLang="zh-CN" dirty="0">
                  <a:sym typeface="+mn-ea"/>
                </a:endParaRPr>
              </a:p>
              <a:p>
                <a:r>
                  <a:rPr lang="zh-CN" altLang="en-US" dirty="0">
                    <a:sym typeface="+mn-ea"/>
                  </a:rPr>
                  <a:t>在下文中，我们假设</a:t>
                </a:r>
                <a14:m>
                  <m:oMath xmlns:m="http://schemas.openxmlformats.org/officeDocument/2006/math">
                    <m:sSub>
                      <m:sSubPr>
                        <m:ctrlPr>
                          <a:rPr lang="zh-CN" altLang="en-US" i="1" dirty="0">
                            <a:latin typeface="Cambria Math" panose="02040503050406030204" charset="0"/>
                            <a:cs typeface="Cambria Math" panose="02040503050406030204" charset="0"/>
                            <a:sym typeface="+mn-ea"/>
                          </a:rPr>
                        </m:ctrlPr>
                      </m:sSubPr>
                      <m:e>
                        <m:r>
                          <a:rPr lang="en-US" altLang="zh-CN" i="1" dirty="0">
                            <a:latin typeface="Cambria Math" panose="02040503050406030204" charset="0"/>
                            <a:cs typeface="Cambria Math" panose="02040503050406030204" charset="0"/>
                            <a:sym typeface="+mn-ea"/>
                          </a:rPr>
                          <m:t>𝑣</m:t>
                        </m:r>
                      </m:e>
                      <m:sub>
                        <m:r>
                          <a:rPr lang="en-US" altLang="zh-CN" i="1" dirty="0">
                            <a:latin typeface="Cambria Math" panose="02040503050406030204" charset="0"/>
                            <a:cs typeface="Cambria Math" panose="02040503050406030204" charset="0"/>
                            <a:sym typeface="+mn-ea"/>
                          </a:rPr>
                          <m:t>1</m:t>
                        </m:r>
                      </m:sub>
                    </m:sSub>
                    <m:r>
                      <a:rPr lang="en-US" altLang="zh-CN" dirty="0">
                        <a:latin typeface="Cambria Math" panose="02040503050406030204" charset="0"/>
                        <a:cs typeface="Cambria Math" panose="02040503050406030204" charset="0"/>
                        <a:sym typeface="+mn-ea"/>
                      </a:rPr>
                      <m:t>−</m:t>
                    </m:r>
                    <m:sSub>
                      <m:sSubPr>
                        <m:ctrlPr>
                          <a:rPr lang="en-US" altLang="zh-CN" i="1" dirty="0">
                            <a:latin typeface="Cambria Math" panose="02040503050406030204" charset="0"/>
                            <a:cs typeface="Cambria Math" panose="02040503050406030204" charset="0"/>
                            <a:sym typeface="+mn-ea"/>
                          </a:rPr>
                        </m:ctrlPr>
                      </m:sSubPr>
                      <m:e>
                        <m:r>
                          <a:rPr lang="en-US" altLang="zh-CN" i="1" dirty="0">
                            <a:latin typeface="Cambria Math" panose="02040503050406030204" charset="0"/>
                            <a:cs typeface="Cambria Math" panose="02040503050406030204" charset="0"/>
                            <a:sym typeface="+mn-ea"/>
                          </a:rPr>
                          <m:t>𝑣</m:t>
                        </m:r>
                      </m:e>
                      <m:sub>
                        <m:r>
                          <a:rPr lang="en-US" altLang="zh-CN" i="1" dirty="0">
                            <a:latin typeface="Cambria Math" panose="02040503050406030204" charset="0"/>
                            <a:cs typeface="Cambria Math" panose="02040503050406030204" charset="0"/>
                            <a:sym typeface="+mn-ea"/>
                          </a:rPr>
                          <m:t>𝑛</m:t>
                        </m:r>
                      </m:sub>
                    </m:sSub>
                  </m:oMath>
                </a14:m>
                <a:r>
                  <a:rPr lang="zh-CN" altLang="en-US" dirty="0">
                    <a:sym typeface="+mn-ea"/>
                  </a:rPr>
                  <a:t>是在</a:t>
                </a:r>
                <a14:m>
                  <m:oMath xmlns:m="http://schemas.openxmlformats.org/officeDocument/2006/math">
                    <m:r>
                      <m:rPr>
                        <m:sty m:val="p"/>
                      </m:rPr>
                      <a:rPr lang="en-US" altLang="zh-CN" dirty="0">
                        <a:latin typeface="Cambria Math" panose="02040503050406030204" charset="0"/>
                        <a:cs typeface="Cambria Math" panose="02040503050406030204" charset="0"/>
                        <a:sym typeface="+mn-ea"/>
                      </a:rPr>
                      <m:t>z</m:t>
                    </m:r>
                    <m:r>
                      <a:rPr lang="en-US" altLang="zh-CN" dirty="0">
                        <a:latin typeface="Cambria Math" panose="02040503050406030204" charset="0"/>
                        <a:cs typeface="Cambria Math" panose="02040503050406030204" charset="0"/>
                        <a:sym typeface="+mn-ea"/>
                      </a:rPr>
                      <m:t> =</m:t>
                    </m:r>
                    <m:sSup>
                      <m:sSupPr>
                        <m:ctrlPr>
                          <a:rPr lang="en-US" altLang="zh-CN" i="1" dirty="0">
                            <a:latin typeface="Cambria Math" panose="02040503050406030204" charset="0"/>
                            <a:cs typeface="Cambria Math" panose="02040503050406030204" charset="0"/>
                            <a:sym typeface="+mn-ea"/>
                          </a:rPr>
                        </m:ctrlPr>
                      </m:sSupPr>
                      <m:e>
                        <m:r>
                          <a:rPr lang="en-US" altLang="zh-CN" dirty="0">
                            <a:latin typeface="Cambria Math" panose="02040503050406030204" charset="0"/>
                            <a:cs typeface="Cambria Math" panose="02040503050406030204" charset="0"/>
                            <a:sym typeface="+mn-ea"/>
                          </a:rPr>
                          <m:t> [</m:t>
                        </m:r>
                        <m:r>
                          <a:rPr lang="en-US" altLang="zh-CN" dirty="0">
                            <a:latin typeface="Cambria Math" panose="02040503050406030204" charset="0"/>
                            <a:cs typeface="Cambria Math" panose="02040503050406030204" charset="0"/>
                            <a:sym typeface="+mn-ea"/>
                          </a:rPr>
                          <m:t>0</m:t>
                        </m:r>
                        <m:r>
                          <a:rPr lang="en-US" altLang="zh-CN" dirty="0">
                            <a:latin typeface="Cambria Math" panose="02040503050406030204" charset="0"/>
                            <a:cs typeface="Cambria Math" panose="02040503050406030204" charset="0"/>
                            <a:sym typeface="+mn-ea"/>
                          </a:rPr>
                          <m:t> </m:t>
                        </m:r>
                        <m:r>
                          <a:rPr lang="en-US" altLang="zh-CN" dirty="0">
                            <a:latin typeface="Cambria Math" panose="02040503050406030204" charset="0"/>
                            <a:cs typeface="Cambria Math" panose="02040503050406030204" charset="0"/>
                            <a:sym typeface="+mn-ea"/>
                          </a:rPr>
                          <m:t>0</m:t>
                        </m:r>
                        <m:r>
                          <a:rPr lang="en-US" altLang="zh-CN" dirty="0">
                            <a:latin typeface="Cambria Math" panose="02040503050406030204" charset="0"/>
                            <a:cs typeface="Cambria Math" panose="02040503050406030204" charset="0"/>
                            <a:sym typeface="+mn-ea"/>
                          </a:rPr>
                          <m:t> </m:t>
                        </m:r>
                        <m:r>
                          <a:rPr lang="en-US" altLang="zh-CN" dirty="0">
                            <a:latin typeface="Cambria Math" panose="02040503050406030204" charset="0"/>
                            <a:cs typeface="Cambria Math" panose="02040503050406030204" charset="0"/>
                            <a:sym typeface="+mn-ea"/>
                          </a:rPr>
                          <m:t>1</m:t>
                        </m:r>
                        <m:r>
                          <a:rPr lang="en-US" altLang="zh-CN" dirty="0">
                            <a:latin typeface="Cambria Math" panose="02040503050406030204" charset="0"/>
                            <a:cs typeface="Cambria Math" panose="02040503050406030204" charset="0"/>
                            <a:sym typeface="+mn-ea"/>
                          </a:rPr>
                          <m:t>]</m:t>
                        </m:r>
                      </m:e>
                      <m:sup>
                        <m:r>
                          <a:rPr lang="en-US" altLang="zh-CN" i="1" dirty="0">
                            <a:latin typeface="Cambria Math" panose="02040503050406030204" charset="0"/>
                            <a:cs typeface="Cambria Math" panose="02040503050406030204" charset="0"/>
                            <a:sym typeface="+mn-ea"/>
                          </a:rPr>
                          <m:t>𝑇</m:t>
                        </m:r>
                      </m:sup>
                    </m:sSup>
                  </m:oMath>
                </a14:m>
                <a:r>
                  <a:rPr lang="zh-CN" altLang="en-US" dirty="0">
                    <a:sym typeface="+mn-ea"/>
                  </a:rPr>
                  <a:t>方向的半球上的球多边形</a:t>
                </a:r>
                <a:r>
                  <a:rPr lang="en-US" altLang="zh-CN" dirty="0">
                    <a:sym typeface="+mn-ea"/>
                  </a:rPr>
                  <a:t>(</a:t>
                </a:r>
                <a:r>
                  <a:rPr lang="zh-CN" altLang="en-US" dirty="0">
                    <a:sym typeface="+mn-ea"/>
                  </a:rPr>
                  <a:t>裁剪后</a:t>
                </a:r>
                <a:r>
                  <a:rPr lang="en-US" altLang="zh-CN" dirty="0">
                    <a:sym typeface="+mn-ea"/>
                  </a:rPr>
                  <a:t>)</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949325" y="998855"/>
                <a:ext cx="8519160" cy="933450"/>
              </a:xfrm>
              <a:prstGeom prst="rect">
                <a:avLst/>
              </a:prstGeom>
              <a:blipFill rotWithShape="1">
                <a:blip r:embed="rId3"/>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6596834" y="4748090"/>
            <a:ext cx="2447183" cy="824051"/>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半球区域的辐照度</a:t>
            </a:r>
            <a:endParaRPr dirty="0">
              <a:sym typeface="+mn-ea"/>
            </a:endParaRPr>
          </a:p>
        </p:txBody>
      </p:sp>
      <p:sp>
        <p:nvSpPr>
          <p:cNvPr id="5" name="文本框 4"/>
          <p:cNvSpPr txBox="1"/>
          <p:nvPr/>
        </p:nvSpPr>
        <p:spPr>
          <a:xfrm>
            <a:off x="521335" y="2181860"/>
            <a:ext cx="11670665" cy="368300"/>
          </a:xfrm>
          <a:prstGeom prst="rect">
            <a:avLst/>
          </a:prstGeom>
          <a:noFill/>
        </p:spPr>
        <p:txBody>
          <a:bodyPr wrap="square" rtlCol="0" anchor="t">
            <a:spAutoFit/>
          </a:bodyPr>
          <a:lstStyle/>
          <a:p>
            <a:r>
              <a:rPr lang="en-US" altLang="zh-CN" dirty="0"/>
              <a:t>π</a:t>
            </a:r>
            <a:r>
              <a:rPr lang="zh-CN" altLang="en-US" dirty="0"/>
              <a:t>是半球下单位圆盘的面积。</a:t>
            </a:r>
            <a:endParaRPr lang="zh-CN" altLang="zh-CN" dirty="0"/>
          </a:p>
        </p:txBody>
      </p:sp>
      <p:sp>
        <p:nvSpPr>
          <p:cNvPr id="19" name="Title 1"/>
          <p:cNvSpPr txBox="1"/>
          <p:nvPr>
            <p:custDataLst>
              <p:tags r:id="rId1"/>
            </p:custDataLst>
          </p:nvPr>
        </p:nvSpPr>
        <p:spPr>
          <a:xfrm>
            <a:off x="2114550" y="847725"/>
            <a:ext cx="7971790" cy="1028065"/>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sp>
        <p:nvSpPr>
          <p:cNvPr id="61" name="Rectangle 60"/>
          <p:cNvSpPr/>
          <p:nvPr>
            <p:custDataLst>
              <p:tags r:id="rId2"/>
            </p:custDataLst>
          </p:nvPr>
        </p:nvSpPr>
        <p:spPr>
          <a:xfrm>
            <a:off x="2226310" y="885190"/>
            <a:ext cx="7466965" cy="443865"/>
          </a:xfrm>
          <a:prstGeom prst="rect">
            <a:avLst/>
          </a:prstGeom>
        </p:spPr>
        <p:txBody>
          <a:bodyPr wrap="none">
            <a:noAutofit/>
          </a:bodyPr>
          <a:lstStyle/>
          <a:p>
            <a:pPr algn="ctr"/>
            <a:r>
              <a:rPr lang="zh-CN" altLang="zh-CN" dirty="0"/>
              <a:t>半球形区域</a:t>
            </a:r>
            <a:r>
              <a:rPr lang="en-US" altLang="zh-CN" dirty="0"/>
              <a:t>SΩ</a:t>
            </a:r>
            <a:r>
              <a:rPr lang="zh-CN" altLang="zh-CN" dirty="0"/>
              <a:t>的辐照度是其投影所覆盖的单位圆盘</a:t>
            </a:r>
            <a:r>
              <a:rPr lang="en-US" altLang="zh-CN" dirty="0" err="1"/>
              <a:t>Sτ</a:t>
            </a:r>
            <a:r>
              <a:rPr lang="zh-CN" altLang="zh-CN" dirty="0"/>
              <a:t>的</a:t>
            </a:r>
            <a:r>
              <a:rPr lang="zh-CN" altLang="en-US" dirty="0"/>
              <a:t>部分：</a:t>
            </a:r>
            <a:endParaRPr lang="en-US" sz="2000" dirty="0">
              <a:latin typeface="+mj-lt"/>
            </a:endParaRPr>
          </a:p>
        </p:txBody>
      </p:sp>
      <p:pic>
        <p:nvPicPr>
          <p:cNvPr id="3" name="图片 2"/>
          <p:cNvPicPr>
            <a:picLocks noChangeAspect="1"/>
          </p:cNvPicPr>
          <p:nvPr/>
        </p:nvPicPr>
        <p:blipFill>
          <a:blip r:embed="rId3"/>
          <a:stretch>
            <a:fillRect/>
          </a:stretch>
        </p:blipFill>
        <p:spPr>
          <a:xfrm>
            <a:off x="3452495" y="3215541"/>
            <a:ext cx="5295997" cy="2939234"/>
          </a:xfrm>
          <a:prstGeom prst="rect">
            <a:avLst/>
          </a:prstGeom>
        </p:spPr>
      </p:pic>
      <p:pic>
        <p:nvPicPr>
          <p:cNvPr id="6" name="图片 5"/>
          <p:cNvPicPr>
            <a:picLocks noChangeAspect="1"/>
          </p:cNvPicPr>
          <p:nvPr/>
        </p:nvPicPr>
        <p:blipFill>
          <a:blip r:embed="rId4"/>
          <a:stretch>
            <a:fillRect/>
          </a:stretch>
        </p:blipFill>
        <p:spPr>
          <a:xfrm>
            <a:off x="5034963" y="1253210"/>
            <a:ext cx="1486949" cy="519710"/>
          </a:xfrm>
          <a:prstGeom prst="rect">
            <a:avLst/>
          </a:prstGeom>
        </p:spPr>
      </p:pic>
      <p:sp>
        <p:nvSpPr>
          <p:cNvPr id="2" name="文本框 1"/>
          <p:cNvSpPr txBox="1"/>
          <p:nvPr/>
        </p:nvSpPr>
        <p:spPr>
          <a:xfrm>
            <a:off x="521335" y="2695575"/>
            <a:ext cx="10207625" cy="368300"/>
          </a:xfrm>
          <a:prstGeom prst="rect">
            <a:avLst/>
          </a:prstGeom>
          <a:noFill/>
        </p:spPr>
        <p:txBody>
          <a:bodyPr wrap="square" rtlCol="0" anchor="t">
            <a:spAutoFit/>
          </a:bodyPr>
          <a:p>
            <a:r>
              <a:rPr lang="zh-CN" altLang="en-US" dirty="0">
                <a:sym typeface="+mn-ea"/>
              </a:rPr>
              <a:t>例如，如果一个形状完全覆盖单位圆盘，则其投影面积为</a:t>
            </a:r>
            <a:r>
              <a:rPr lang="en-US" altLang="zh-CN" dirty="0">
                <a:sym typeface="+mn-ea"/>
              </a:rPr>
              <a:t>SC = π</a:t>
            </a:r>
            <a:r>
              <a:rPr lang="zh-CN" altLang="en-US" dirty="0">
                <a:sym typeface="+mn-ea"/>
              </a:rPr>
              <a:t>，其辐照度为</a:t>
            </a:r>
            <a:r>
              <a:rPr lang="en-US" altLang="zh-CN" dirty="0">
                <a:sym typeface="+mn-ea"/>
              </a:rPr>
              <a:t>I = 1</a:t>
            </a:r>
            <a:r>
              <a:rPr lang="zh-CN" altLang="en-US" dirty="0">
                <a:sym typeface="+mn-ea"/>
              </a:rPr>
              <a:t>。</a:t>
            </a:r>
            <a:endParaRPr lang="zh-CN" altLang="en-US" dirty="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半球区域的辐照度</a:t>
            </a:r>
            <a:r>
              <a:rPr lang="en-US" altLang="zh-CN" dirty="0">
                <a:sym typeface="+mn-ea"/>
              </a:rPr>
              <a:t>——proof</a:t>
            </a:r>
            <a:endParaRPr dirty="0">
              <a:sym typeface="+mn-ea"/>
            </a:endParaRPr>
          </a:p>
        </p:txBody>
      </p:sp>
      <p:sp>
        <p:nvSpPr>
          <p:cNvPr id="3" name="文本框 2"/>
          <p:cNvSpPr txBox="1"/>
          <p:nvPr>
            <p:custDataLst>
              <p:tags r:id="rId1"/>
            </p:custDataLst>
          </p:nvPr>
        </p:nvSpPr>
        <p:spPr>
          <a:xfrm>
            <a:off x="283181" y="1306372"/>
            <a:ext cx="6727219" cy="369332"/>
          </a:xfrm>
          <a:prstGeom prst="rect">
            <a:avLst/>
          </a:prstGeom>
          <a:noFill/>
        </p:spPr>
        <p:txBody>
          <a:bodyPr wrap="square" rtlCol="0" anchor="t">
            <a:spAutoFit/>
          </a:bodyPr>
          <a:lstStyle/>
          <a:p>
            <a:r>
              <a:rPr lang="zh-CN" altLang="zh-CN" dirty="0"/>
              <a:t>半球面域的辐照度</a:t>
            </a:r>
            <a:r>
              <a:rPr lang="en-US" altLang="zh-CN" dirty="0"/>
              <a:t>SΩ</a:t>
            </a:r>
            <a:r>
              <a:rPr lang="zh-CN" altLang="zh-CN" dirty="0"/>
              <a:t>一般定义为这些方向的余弦除以</a:t>
            </a:r>
            <a:r>
              <a:rPr lang="en-US" altLang="zh-CN" dirty="0"/>
              <a:t>π</a:t>
            </a:r>
            <a:r>
              <a:rPr lang="zh-CN" altLang="zh-CN" dirty="0"/>
              <a:t>的积分</a:t>
            </a:r>
            <a:endParaRPr lang="zh-CN" altLang="zh-CN" dirty="0"/>
          </a:p>
        </p:txBody>
      </p:sp>
      <p:pic>
        <p:nvPicPr>
          <p:cNvPr id="5" name="图片 4"/>
          <p:cNvPicPr>
            <a:picLocks noChangeAspect="1"/>
          </p:cNvPicPr>
          <p:nvPr/>
        </p:nvPicPr>
        <p:blipFill>
          <a:blip r:embed="rId2"/>
          <a:stretch>
            <a:fillRect/>
          </a:stretch>
        </p:blipFill>
        <p:spPr>
          <a:xfrm>
            <a:off x="6760818" y="2037616"/>
            <a:ext cx="5295997" cy="2939234"/>
          </a:xfrm>
          <a:prstGeom prst="rect">
            <a:avLst/>
          </a:prstGeom>
        </p:spPr>
      </p:pic>
      <p:pic>
        <p:nvPicPr>
          <p:cNvPr id="16" name="图片 15"/>
          <p:cNvPicPr>
            <a:picLocks noChangeAspect="1"/>
          </p:cNvPicPr>
          <p:nvPr/>
        </p:nvPicPr>
        <p:blipFill>
          <a:blip r:embed="rId3"/>
          <a:stretch>
            <a:fillRect/>
          </a:stretch>
        </p:blipFill>
        <p:spPr>
          <a:xfrm>
            <a:off x="1356416" y="1650845"/>
            <a:ext cx="3454124" cy="983291"/>
          </a:xfrm>
          <a:prstGeom prst="rect">
            <a:avLst/>
          </a:prstGeom>
        </p:spPr>
      </p:pic>
      <p:sp>
        <p:nvSpPr>
          <p:cNvPr id="17" name="文本框 16"/>
          <p:cNvSpPr txBox="1"/>
          <p:nvPr>
            <p:custDataLst>
              <p:tags r:id="rId4"/>
            </p:custDataLst>
          </p:nvPr>
        </p:nvSpPr>
        <p:spPr>
          <a:xfrm>
            <a:off x="283180" y="2628371"/>
            <a:ext cx="6727219" cy="369332"/>
          </a:xfrm>
          <a:prstGeom prst="rect">
            <a:avLst/>
          </a:prstGeom>
          <a:noFill/>
        </p:spPr>
        <p:txBody>
          <a:bodyPr wrap="square" rtlCol="0" anchor="t">
            <a:spAutoFit/>
          </a:bodyPr>
          <a:lstStyle/>
          <a:p>
            <a:r>
              <a:rPr lang="zh-CN" altLang="en-US" dirty="0"/>
              <a:t>式中的余弦因子也可以看作是单位圆盘上投影的雅可比矩阵</a:t>
            </a:r>
            <a:endParaRPr lang="zh-CN" altLang="zh-CN" dirty="0"/>
          </a:p>
        </p:txBody>
      </p:sp>
      <p:sp>
        <p:nvSpPr>
          <p:cNvPr id="18" name="文本框 17"/>
          <p:cNvSpPr txBox="1"/>
          <p:nvPr>
            <p:custDataLst>
              <p:tags r:id="rId5"/>
            </p:custDataLst>
          </p:nvPr>
        </p:nvSpPr>
        <p:spPr>
          <a:xfrm>
            <a:off x="283179" y="3945097"/>
            <a:ext cx="6727219" cy="369332"/>
          </a:xfrm>
          <a:prstGeom prst="rect">
            <a:avLst/>
          </a:prstGeom>
          <a:noFill/>
        </p:spPr>
        <p:txBody>
          <a:bodyPr wrap="square" rtlCol="0" anchor="t">
            <a:spAutoFit/>
          </a:bodyPr>
          <a:lstStyle/>
          <a:p>
            <a:r>
              <a:rPr lang="zh-CN" altLang="en-US" dirty="0"/>
              <a:t>允许改变积分域</a:t>
            </a:r>
            <a:r>
              <a:rPr lang="en-US" altLang="zh-CN" dirty="0"/>
              <a:t>;</a:t>
            </a:r>
            <a:endParaRPr lang="zh-CN" altLang="zh-CN" dirty="0"/>
          </a:p>
        </p:txBody>
      </p:sp>
      <p:pic>
        <p:nvPicPr>
          <p:cNvPr id="19" name="图片 18"/>
          <p:cNvPicPr>
            <a:picLocks noChangeAspect="1"/>
          </p:cNvPicPr>
          <p:nvPr/>
        </p:nvPicPr>
        <p:blipFill>
          <a:blip r:embed="rId6"/>
          <a:stretch>
            <a:fillRect/>
          </a:stretch>
        </p:blipFill>
        <p:spPr>
          <a:xfrm>
            <a:off x="1617689" y="2958350"/>
            <a:ext cx="2692704" cy="983291"/>
          </a:xfrm>
          <a:prstGeom prst="rect">
            <a:avLst/>
          </a:prstGeom>
        </p:spPr>
      </p:pic>
      <p:pic>
        <p:nvPicPr>
          <p:cNvPr id="20" name="图片 19"/>
          <p:cNvPicPr>
            <a:picLocks noChangeAspect="1"/>
          </p:cNvPicPr>
          <p:nvPr/>
        </p:nvPicPr>
        <p:blipFill>
          <a:blip r:embed="rId7"/>
          <a:stretch>
            <a:fillRect/>
          </a:stretch>
        </p:blipFill>
        <p:spPr>
          <a:xfrm>
            <a:off x="2323779" y="3914037"/>
            <a:ext cx="2831317" cy="2132681"/>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多边形的辐照度</a:t>
            </a:r>
            <a:endParaRPr lang="en-US" dirty="0">
              <a:sym typeface="+mn-ea"/>
            </a:endParaRPr>
          </a:p>
        </p:txBody>
      </p:sp>
      <p:sp>
        <p:nvSpPr>
          <p:cNvPr id="5" name="文本框 4"/>
          <p:cNvSpPr txBox="1"/>
          <p:nvPr>
            <p:custDataLst>
              <p:tags r:id="rId1"/>
            </p:custDataLst>
          </p:nvPr>
        </p:nvSpPr>
        <p:spPr>
          <a:xfrm>
            <a:off x="689940" y="1143684"/>
            <a:ext cx="10614163" cy="646331"/>
          </a:xfrm>
          <a:prstGeom prst="rect">
            <a:avLst/>
          </a:prstGeom>
          <a:noFill/>
        </p:spPr>
        <p:txBody>
          <a:bodyPr wrap="square" rtlCol="0" anchor="t">
            <a:spAutoFit/>
          </a:bodyPr>
          <a:lstStyle/>
          <a:p>
            <a:r>
              <a:rPr lang="zh-CN" altLang="en-US" dirty="0">
                <a:latin typeface="Cambria Math" panose="02040503050406030204" charset="0"/>
              </a:rPr>
              <a:t>在下图中，多边形的辐照度由其在单位圆盘上的投影面积</a:t>
            </a:r>
            <a:r>
              <a:rPr lang="en-US" altLang="zh-CN" dirty="0">
                <a:latin typeface="Cambria Math" panose="02040503050406030204" charset="0"/>
              </a:rPr>
              <a:t>(</a:t>
            </a:r>
            <a:r>
              <a:rPr lang="zh-CN" altLang="en-US" dirty="0">
                <a:latin typeface="Cambria Math" panose="02040503050406030204" charset="0"/>
              </a:rPr>
              <a:t>蓝色</a:t>
            </a:r>
            <a:r>
              <a:rPr lang="en-US" altLang="zh-CN" dirty="0">
                <a:latin typeface="Cambria Math" panose="02040503050406030204" charset="0"/>
              </a:rPr>
              <a:t>)</a:t>
            </a:r>
            <a:r>
              <a:rPr lang="zh-CN" altLang="en-US" dirty="0">
                <a:latin typeface="Cambria Math" panose="02040503050406030204" charset="0"/>
              </a:rPr>
              <a:t>给出。这个蓝色区域的面积不能直接计算。然而，它可以分解为与边相关的几个</a:t>
            </a:r>
            <a:r>
              <a:rPr lang="en-US" altLang="zh-CN" dirty="0">
                <a:latin typeface="Cambria Math" panose="02040503050406030204" charset="0"/>
              </a:rPr>
              <a:t>(</a:t>
            </a:r>
            <a:r>
              <a:rPr lang="zh-CN" altLang="en-US" dirty="0">
                <a:latin typeface="Cambria Math" panose="02040503050406030204" charset="0"/>
              </a:rPr>
              <a:t>带符号的</a:t>
            </a:r>
            <a:r>
              <a:rPr lang="en-US" altLang="zh-CN" dirty="0">
                <a:latin typeface="Cambria Math" panose="02040503050406030204" charset="0"/>
              </a:rPr>
              <a:t>)</a:t>
            </a:r>
            <a:r>
              <a:rPr lang="zh-CN" altLang="en-US" dirty="0">
                <a:latin typeface="Cambria Math" panose="02040503050406030204" charset="0"/>
              </a:rPr>
              <a:t>区域的和。</a:t>
            </a:r>
            <a:endParaRPr lang="zh-CN" dirty="0">
              <a:latin typeface="Cambria Math" panose="02040503050406030204" charset="0"/>
            </a:endParaRPr>
          </a:p>
        </p:txBody>
      </p:sp>
      <p:pic>
        <p:nvPicPr>
          <p:cNvPr id="2" name="图片 1"/>
          <p:cNvPicPr>
            <a:picLocks noChangeAspect="1"/>
          </p:cNvPicPr>
          <p:nvPr/>
        </p:nvPicPr>
        <p:blipFill>
          <a:blip r:embed="rId2"/>
          <a:stretch>
            <a:fillRect/>
          </a:stretch>
        </p:blipFill>
        <p:spPr>
          <a:xfrm>
            <a:off x="436986" y="2150635"/>
            <a:ext cx="11318028" cy="2623068"/>
          </a:xfrm>
          <a:prstGeom prst="rect">
            <a:avLst/>
          </a:prstGeom>
        </p:spPr>
      </p:pic>
      <p:sp>
        <p:nvSpPr>
          <p:cNvPr id="3" name="Title 1"/>
          <p:cNvSpPr txBox="1"/>
          <p:nvPr>
            <p:custDataLst>
              <p:tags r:id="rId3"/>
            </p:custDataLst>
          </p:nvPr>
        </p:nvSpPr>
        <p:spPr>
          <a:xfrm>
            <a:off x="2922988" y="4996815"/>
            <a:ext cx="6512560" cy="467996"/>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sp>
        <p:nvSpPr>
          <p:cNvPr id="4" name="Rectangle 60"/>
          <p:cNvSpPr/>
          <p:nvPr>
            <p:custDataLst>
              <p:tags r:id="rId4"/>
            </p:custDataLst>
          </p:nvPr>
        </p:nvSpPr>
        <p:spPr>
          <a:xfrm>
            <a:off x="2407920" y="5020945"/>
            <a:ext cx="7466965" cy="443865"/>
          </a:xfrm>
          <a:prstGeom prst="rect">
            <a:avLst/>
          </a:prstGeom>
        </p:spPr>
        <p:txBody>
          <a:bodyPr wrap="none">
            <a:noAutofit/>
          </a:bodyPr>
          <a:lstStyle/>
          <a:p>
            <a:pPr algn="ctr"/>
            <a:r>
              <a:rPr lang="zh-CN" altLang="en-US" dirty="0"/>
              <a:t>蓝色区域是</a:t>
            </a:r>
            <a:r>
              <a:rPr lang="en-US" altLang="zh-CN" dirty="0"/>
              <a:t>(</a:t>
            </a:r>
            <a:r>
              <a:rPr lang="zh-CN" altLang="en-US" dirty="0"/>
              <a:t>正</a:t>
            </a:r>
            <a:r>
              <a:rPr lang="en-US" altLang="zh-CN" dirty="0"/>
              <a:t>)</a:t>
            </a:r>
            <a:r>
              <a:rPr lang="zh-CN" altLang="en-US" dirty="0"/>
              <a:t>绿色区域和</a:t>
            </a:r>
            <a:r>
              <a:rPr lang="en-US" altLang="zh-CN" dirty="0"/>
              <a:t>(</a:t>
            </a:r>
            <a:r>
              <a:rPr lang="zh-CN" altLang="en-US" dirty="0"/>
              <a:t>负</a:t>
            </a:r>
            <a:r>
              <a:rPr lang="en-US" altLang="zh-CN" dirty="0"/>
              <a:t>)</a:t>
            </a:r>
            <a:r>
              <a:rPr lang="zh-CN" altLang="en-US" dirty="0"/>
              <a:t>红色区域的总和</a:t>
            </a:r>
            <a:endParaRPr lang="en-US" sz="2000" dirty="0">
              <a:latin typeface="+mj-lt"/>
            </a:endParaRPr>
          </a:p>
        </p:txBody>
      </p:sp>
    </p:spTree>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0466" y="85689"/>
            <a:ext cx="2672574" cy="1089209"/>
            <a:chOff x="5337036" y="1031947"/>
            <a:chExt cx="2672574" cy="1089209"/>
          </a:xfrm>
        </p:grpSpPr>
        <p:sp>
          <p:nvSpPr>
            <p:cNvPr id="32" name="文本框 31"/>
            <p:cNvSpPr txBox="1"/>
            <p:nvPr/>
          </p:nvSpPr>
          <p:spPr>
            <a:xfrm>
              <a:off x="5337036" y="1031947"/>
              <a:ext cx="615874" cy="1089209"/>
            </a:xfrm>
            <a:prstGeom prst="rect">
              <a:avLst/>
            </a:prstGeom>
            <a:noFill/>
          </p:spPr>
          <p:txBody>
            <a:bodyPr wrap="none" rtlCol="0">
              <a:spAutoFit/>
            </a:bodyPr>
            <a:lstStyle/>
            <a:p>
              <a:pPr>
                <a:lnSpc>
                  <a:spcPct val="120000"/>
                </a:lnSpc>
              </a:pPr>
              <a:r>
                <a:rPr lang="en-US" altLang="zh-CN" sz="6000" b="1" i="1" dirty="0">
                  <a:solidFill>
                    <a:schemeClr val="accent4"/>
                  </a:solidFill>
                  <a:cs typeface="+mn-ea"/>
                  <a:sym typeface="+mn-lt"/>
                </a:rPr>
                <a:t>1</a:t>
              </a:r>
              <a:endParaRPr lang="zh-CN" altLang="en-US" sz="5400" b="1" i="1" dirty="0">
                <a:solidFill>
                  <a:schemeClr val="accent4"/>
                </a:solidFill>
                <a:cs typeface="+mn-ea"/>
                <a:sym typeface="+mn-lt"/>
              </a:endParaRPr>
            </a:p>
          </p:txBody>
        </p:sp>
        <p:sp>
          <p:nvSpPr>
            <p:cNvPr id="34" name="文本框 33"/>
            <p:cNvSpPr txBox="1"/>
            <p:nvPr/>
          </p:nvSpPr>
          <p:spPr>
            <a:xfrm>
              <a:off x="6384010" y="1248904"/>
              <a:ext cx="1625600" cy="590550"/>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问题引入</a:t>
              </a:r>
              <a:endParaRPr lang="en-US" altLang="zh-CN" sz="3200" b="1" dirty="0">
                <a:latin typeface="微软雅黑" panose="020B0503020204020204" pitchFamily="34" charset="-122"/>
                <a:cs typeface="+mn-ea"/>
                <a:sym typeface="+mn-lt"/>
              </a:endParaRPr>
            </a:p>
          </p:txBody>
        </p:sp>
      </p:grpSp>
      <p:grpSp>
        <p:nvGrpSpPr>
          <p:cNvPr id="41" name="组合 40"/>
          <p:cNvGrpSpPr/>
          <p:nvPr/>
        </p:nvGrpSpPr>
        <p:grpSpPr>
          <a:xfrm>
            <a:off x="4840466" y="1368972"/>
            <a:ext cx="2672574" cy="1098506"/>
            <a:chOff x="5337036" y="1031947"/>
            <a:chExt cx="2672574" cy="1098506"/>
          </a:xfrm>
        </p:grpSpPr>
        <p:sp>
          <p:nvSpPr>
            <p:cNvPr id="42" name="文本框 41"/>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4"/>
                  </a:solidFill>
                  <a:cs typeface="+mn-ea"/>
                  <a:sym typeface="+mn-lt"/>
                </a:rPr>
                <a:t>2</a:t>
              </a:r>
              <a:endParaRPr lang="zh-CN" altLang="en-US" sz="6000" b="1" i="1" dirty="0">
                <a:solidFill>
                  <a:schemeClr val="accent4"/>
                </a:solidFill>
                <a:cs typeface="+mn-ea"/>
                <a:sym typeface="+mn-lt"/>
              </a:endParaRPr>
            </a:p>
          </p:txBody>
        </p:sp>
        <p:sp>
          <p:nvSpPr>
            <p:cNvPr id="44" name="文本框 43"/>
            <p:cNvSpPr txBox="1"/>
            <p:nvPr/>
          </p:nvSpPr>
          <p:spPr>
            <a:xfrm>
              <a:off x="6384010" y="1248904"/>
              <a:ext cx="1625600" cy="590550"/>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数学原理</a:t>
              </a:r>
              <a:endParaRPr lang="zh-CN" altLang="en-US" sz="3200" b="1" dirty="0">
                <a:latin typeface="微软雅黑" panose="020B0503020204020204" pitchFamily="34" charset="-122"/>
                <a:cs typeface="+mn-ea"/>
                <a:sym typeface="+mn-lt"/>
              </a:endParaRPr>
            </a:p>
          </p:txBody>
        </p:sp>
      </p:grpSp>
      <p:grpSp>
        <p:nvGrpSpPr>
          <p:cNvPr id="7" name="组合 6"/>
          <p:cNvGrpSpPr/>
          <p:nvPr/>
        </p:nvGrpSpPr>
        <p:grpSpPr>
          <a:xfrm>
            <a:off x="4840466" y="2670722"/>
            <a:ext cx="4189589" cy="1198880"/>
            <a:chOff x="5337036" y="1031947"/>
            <a:chExt cx="4189589" cy="1198880"/>
          </a:xfrm>
        </p:grpSpPr>
        <p:sp>
          <p:nvSpPr>
            <p:cNvPr id="8" name="文本框 7"/>
            <p:cNvSpPr txBox="1"/>
            <p:nvPr>
              <p:custDataLst>
                <p:tags r:id="rId1"/>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3</a:t>
              </a:r>
              <a:endParaRPr lang="zh-CN" altLang="en-US" sz="6000" b="1" i="1" dirty="0">
                <a:solidFill>
                  <a:schemeClr val="accent4"/>
                </a:solidFill>
                <a:cs typeface="+mn-ea"/>
                <a:sym typeface="+mn-lt"/>
              </a:endParaRPr>
            </a:p>
          </p:txBody>
        </p:sp>
        <p:sp>
          <p:nvSpPr>
            <p:cNvPr id="10" name="文本框 9"/>
            <p:cNvSpPr txBox="1"/>
            <p:nvPr>
              <p:custDataLst>
                <p:tags r:id="rId2"/>
              </p:custDataLst>
            </p:nvPr>
          </p:nvSpPr>
          <p:spPr>
            <a:xfrm>
              <a:off x="6384010" y="1248904"/>
              <a:ext cx="3142615" cy="590550"/>
            </a:xfrm>
            <a:prstGeom prst="rect">
              <a:avLst/>
            </a:prstGeom>
            <a:noFill/>
          </p:spPr>
          <p:txBody>
            <a:bodyPr wrap="none" lIns="0" tIns="0" rIns="0" bIns="0" rtlCol="0">
              <a:spAutoFit/>
            </a:bodyPr>
            <a:p>
              <a:pPr>
                <a:lnSpc>
                  <a:spcPct val="120000"/>
                </a:lnSpc>
              </a:pPr>
              <a:r>
                <a:rPr lang="zh-CN" altLang="en-US" sz="3200" b="1" dirty="0">
                  <a:latin typeface="微软雅黑" panose="020B0503020204020204" pitchFamily="34" charset="-122"/>
                  <a:cs typeface="+mn-ea"/>
                  <a:sym typeface="+mn-lt"/>
                </a:rPr>
                <a:t>微表面模型</a:t>
              </a:r>
              <a:r>
                <a:rPr lang="en-US" altLang="zh-CN" sz="3200" b="1" dirty="0">
                  <a:latin typeface="微软雅黑" panose="020B0503020204020204" pitchFamily="34" charset="-122"/>
                  <a:cs typeface="+mn-ea"/>
                  <a:sym typeface="+mn-lt"/>
                </a:rPr>
                <a:t>BRDF</a:t>
              </a:r>
              <a:endParaRPr lang="en-US" altLang="zh-CN" sz="3200" b="1" dirty="0">
                <a:latin typeface="微软雅黑" panose="020B0503020204020204" pitchFamily="34" charset="-122"/>
                <a:cs typeface="+mn-ea"/>
                <a:sym typeface="+mn-lt"/>
              </a:endParaRPr>
            </a:p>
          </p:txBody>
        </p:sp>
      </p:grpSp>
      <p:grpSp>
        <p:nvGrpSpPr>
          <p:cNvPr id="2" name="组合 1"/>
          <p:cNvGrpSpPr/>
          <p:nvPr/>
        </p:nvGrpSpPr>
        <p:grpSpPr>
          <a:xfrm>
            <a:off x="4840466" y="4084232"/>
            <a:ext cx="4597259" cy="1198880"/>
            <a:chOff x="5337036" y="1031947"/>
            <a:chExt cx="4597259" cy="1198880"/>
          </a:xfrm>
        </p:grpSpPr>
        <p:sp>
          <p:nvSpPr>
            <p:cNvPr id="3" name="文本框 2"/>
            <p:cNvSpPr txBox="1"/>
            <p:nvPr>
              <p:custDataLst>
                <p:tags r:id="rId3"/>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4</a:t>
              </a:r>
              <a:endParaRPr lang="zh-CN" altLang="en-US" sz="6000" b="1" i="1" dirty="0">
                <a:solidFill>
                  <a:schemeClr val="accent4"/>
                </a:solidFill>
                <a:cs typeface="+mn-ea"/>
                <a:sym typeface="+mn-lt"/>
              </a:endParaRPr>
            </a:p>
          </p:txBody>
        </p:sp>
        <p:sp>
          <p:nvSpPr>
            <p:cNvPr id="5" name="文本框 4"/>
            <p:cNvSpPr txBox="1"/>
            <p:nvPr>
              <p:custDataLst>
                <p:tags r:id="rId4"/>
              </p:custDataLst>
            </p:nvPr>
          </p:nvSpPr>
          <p:spPr>
            <a:xfrm>
              <a:off x="6384010" y="1248904"/>
              <a:ext cx="3550285" cy="590550"/>
            </a:xfrm>
            <a:prstGeom prst="rect">
              <a:avLst/>
            </a:prstGeom>
            <a:noFill/>
          </p:spPr>
          <p:txBody>
            <a:bodyPr wrap="none" lIns="0" tIns="0" rIns="0" bIns="0" rtlCol="0">
              <a:spAutoFit/>
            </a:bodyPr>
            <a:p>
              <a:pPr>
                <a:lnSpc>
                  <a:spcPct val="120000"/>
                </a:lnSpc>
              </a:pPr>
              <a:r>
                <a:rPr lang="en-US" altLang="zh-CN" sz="3200" b="1" dirty="0">
                  <a:latin typeface="微软雅黑" panose="020B0503020204020204" pitchFamily="34" charset="-122"/>
                  <a:cs typeface="+mn-ea"/>
                  <a:sym typeface="+mn-lt"/>
                </a:rPr>
                <a:t>LTC</a:t>
              </a:r>
              <a:r>
                <a:rPr lang="zh-CN" altLang="en-US" sz="3200" b="1" dirty="0">
                  <a:latin typeface="微软雅黑" panose="020B0503020204020204" pitchFamily="34" charset="-122"/>
                  <a:cs typeface="+mn-ea"/>
                  <a:sym typeface="+mn-lt"/>
                </a:rPr>
                <a:t>多边形光源着色</a:t>
              </a:r>
              <a:endParaRPr lang="zh-CN" altLang="en-US" sz="3200" b="1" dirty="0">
                <a:latin typeface="微软雅黑" panose="020B0503020204020204" pitchFamily="34" charset="-122"/>
                <a:cs typeface="+mn-ea"/>
                <a:sym typeface="+mn-lt"/>
              </a:endParaRPr>
            </a:p>
          </p:txBody>
        </p:sp>
      </p:grpSp>
      <p:grpSp>
        <p:nvGrpSpPr>
          <p:cNvPr id="17" name="组合 16"/>
          <p:cNvGrpSpPr/>
          <p:nvPr/>
        </p:nvGrpSpPr>
        <p:grpSpPr>
          <a:xfrm>
            <a:off x="4840466" y="5469802"/>
            <a:ext cx="1859774" cy="1198880"/>
            <a:chOff x="5337036" y="1031947"/>
            <a:chExt cx="1859774" cy="1198880"/>
          </a:xfrm>
        </p:grpSpPr>
        <p:sp>
          <p:nvSpPr>
            <p:cNvPr id="18" name="文本框 17"/>
            <p:cNvSpPr txBox="1"/>
            <p:nvPr>
              <p:custDataLst>
                <p:tags r:id="rId5"/>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5</a:t>
              </a:r>
              <a:endParaRPr lang="zh-CN" altLang="en-US" sz="6000" b="1" i="1" dirty="0">
                <a:solidFill>
                  <a:schemeClr val="accent4"/>
                </a:solidFill>
                <a:cs typeface="+mn-ea"/>
                <a:sym typeface="+mn-lt"/>
              </a:endParaRPr>
            </a:p>
          </p:txBody>
        </p:sp>
        <p:sp>
          <p:nvSpPr>
            <p:cNvPr id="20" name="文本框 19"/>
            <p:cNvSpPr txBox="1"/>
            <p:nvPr>
              <p:custDataLst>
                <p:tags r:id="rId6"/>
              </p:custDataLst>
            </p:nvPr>
          </p:nvSpPr>
          <p:spPr>
            <a:xfrm>
              <a:off x="6384010" y="1248904"/>
              <a:ext cx="812800" cy="590550"/>
            </a:xfrm>
            <a:prstGeom prst="rect">
              <a:avLst/>
            </a:prstGeom>
            <a:noFill/>
          </p:spPr>
          <p:txBody>
            <a:bodyPr wrap="none" lIns="0" tIns="0" rIns="0" bIns="0" rtlCol="0">
              <a:spAutoFit/>
            </a:bodyPr>
            <a:p>
              <a:pPr>
                <a:lnSpc>
                  <a:spcPct val="120000"/>
                </a:lnSpc>
              </a:pPr>
              <a:r>
                <a:rPr lang="zh-CN" sz="3200" b="1" dirty="0">
                  <a:latin typeface="微软雅黑" panose="020B0503020204020204" pitchFamily="34" charset="-122"/>
                  <a:cs typeface="+mn-ea"/>
                  <a:sym typeface="+mn-lt"/>
                </a:rPr>
                <a:t>总结</a:t>
              </a:r>
              <a:endParaRPr lang="zh-CN" sz="3200" b="1" dirty="0">
                <a:latin typeface="微软雅黑" panose="020B0503020204020204" pitchFamily="34" charset="-122"/>
                <a:cs typeface="+mn-ea"/>
                <a:sym typeface="+mn-lt"/>
              </a:endParaRP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多边形的辐照度</a:t>
            </a:r>
            <a:r>
              <a:rPr lang="en-US" altLang="zh-CN" dirty="0">
                <a:sym typeface="+mn-ea"/>
              </a:rPr>
              <a:t>-Disk Sectors</a:t>
            </a:r>
            <a:endParaRPr dirty="0">
              <a:sym typeface="+mn-ea"/>
            </a:endParaRPr>
          </a:p>
        </p:txBody>
      </p:sp>
      <p:sp>
        <p:nvSpPr>
          <p:cNvPr id="5" name="文本框 4"/>
          <p:cNvSpPr txBox="1"/>
          <p:nvPr>
            <p:custDataLst>
              <p:tags r:id="rId1"/>
            </p:custDataLst>
          </p:nvPr>
        </p:nvSpPr>
        <p:spPr>
          <a:xfrm>
            <a:off x="742950" y="988696"/>
            <a:ext cx="9911798" cy="369332"/>
          </a:xfrm>
          <a:prstGeom prst="rect">
            <a:avLst/>
          </a:prstGeom>
          <a:noFill/>
        </p:spPr>
        <p:txBody>
          <a:bodyPr wrap="square" rtlCol="0" anchor="t">
            <a:spAutoFit/>
          </a:bodyPr>
          <a:lstStyle/>
          <a:p>
            <a:r>
              <a:rPr lang="zh-CN" altLang="en-US" dirty="0">
                <a:latin typeface="Cambria Math" panose="02040503050406030204" charset="0"/>
              </a:rPr>
              <a:t>多边形的每条边定义了一个由角和法线定义的磁盘扇区，且磁盘扇区的面积与其角度成正比</a:t>
            </a:r>
            <a:r>
              <a:rPr lang="en-US" altLang="zh-CN" dirty="0">
                <a:latin typeface="Cambria Math" panose="02040503050406030204" charset="0"/>
              </a:rPr>
              <a:t>:</a:t>
            </a:r>
            <a:endParaRPr lang="zh-CN" dirty="0">
              <a:latin typeface="Cambria Math" panose="02040503050406030204" charset="0"/>
            </a:endParaRPr>
          </a:p>
        </p:txBody>
      </p:sp>
      <p:pic>
        <p:nvPicPr>
          <p:cNvPr id="3" name="图片 2"/>
          <p:cNvPicPr>
            <a:picLocks noChangeAspect="1"/>
          </p:cNvPicPr>
          <p:nvPr/>
        </p:nvPicPr>
        <p:blipFill>
          <a:blip r:embed="rId2"/>
          <a:stretch>
            <a:fillRect/>
          </a:stretch>
        </p:blipFill>
        <p:spPr>
          <a:xfrm>
            <a:off x="1897494" y="2584014"/>
            <a:ext cx="8199006" cy="2426453"/>
          </a:xfrm>
          <a:prstGeom prst="rect">
            <a:avLst/>
          </a:prstGeom>
        </p:spPr>
      </p:pic>
      <p:pic>
        <p:nvPicPr>
          <p:cNvPr id="4" name="图片 3"/>
          <p:cNvPicPr>
            <a:picLocks noChangeAspect="1"/>
          </p:cNvPicPr>
          <p:nvPr/>
        </p:nvPicPr>
        <p:blipFill>
          <a:blip r:embed="rId3"/>
          <a:stretch>
            <a:fillRect/>
          </a:stretch>
        </p:blipFill>
        <p:spPr>
          <a:xfrm>
            <a:off x="2847491" y="1585395"/>
            <a:ext cx="2388097" cy="1048169"/>
          </a:xfrm>
          <a:prstGeom prst="rect">
            <a:avLst/>
          </a:prstGeom>
        </p:spPr>
      </p:pic>
      <p:pic>
        <p:nvPicPr>
          <p:cNvPr id="9" name="图片 8"/>
          <p:cNvPicPr>
            <a:picLocks noChangeAspect="1"/>
          </p:cNvPicPr>
          <p:nvPr/>
        </p:nvPicPr>
        <p:blipFill>
          <a:blip r:embed="rId4"/>
          <a:stretch>
            <a:fillRect/>
          </a:stretch>
        </p:blipFill>
        <p:spPr>
          <a:xfrm>
            <a:off x="5996997" y="1653722"/>
            <a:ext cx="1941055" cy="690736"/>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多边形的辐照度</a:t>
            </a:r>
            <a:r>
              <a:rPr lang="en-US" altLang="zh-CN" dirty="0">
                <a:sym typeface="+mn-ea"/>
              </a:rPr>
              <a:t>-Disk Sectors</a:t>
            </a:r>
            <a:endParaRPr dirty="0">
              <a:sym typeface="+mn-ea"/>
            </a:endParaRPr>
          </a:p>
        </p:txBody>
      </p:sp>
      <p:sp>
        <p:nvSpPr>
          <p:cNvPr id="5" name="文本框 4"/>
          <p:cNvSpPr txBox="1"/>
          <p:nvPr>
            <p:custDataLst>
              <p:tags r:id="rId1"/>
            </p:custDataLst>
          </p:nvPr>
        </p:nvSpPr>
        <p:spPr>
          <a:xfrm>
            <a:off x="742950" y="988696"/>
            <a:ext cx="9911798" cy="369332"/>
          </a:xfrm>
          <a:prstGeom prst="rect">
            <a:avLst/>
          </a:prstGeom>
          <a:noFill/>
        </p:spPr>
        <p:txBody>
          <a:bodyPr wrap="square" rtlCol="0" anchor="t">
            <a:spAutoFit/>
          </a:bodyPr>
          <a:lstStyle/>
          <a:p>
            <a:r>
              <a:rPr lang="zh-CN" altLang="en-US" dirty="0">
                <a:latin typeface="Cambria Math" panose="02040503050406030204" charset="0"/>
              </a:rPr>
              <a:t>多边形的每条边定义了一个由角和法线定义的磁盘扇区，且磁盘扇区的面积与其角度成正比</a:t>
            </a:r>
            <a:r>
              <a:rPr lang="en-US" altLang="zh-CN" dirty="0">
                <a:latin typeface="Cambria Math" panose="02040503050406030204" charset="0"/>
              </a:rPr>
              <a:t>:</a:t>
            </a:r>
            <a:endParaRPr lang="zh-CN" dirty="0">
              <a:latin typeface="Cambria Math" panose="02040503050406030204" charset="0"/>
            </a:endParaRPr>
          </a:p>
        </p:txBody>
      </p:sp>
      <p:pic>
        <p:nvPicPr>
          <p:cNvPr id="3" name="图片 2"/>
          <p:cNvPicPr>
            <a:picLocks noChangeAspect="1"/>
          </p:cNvPicPr>
          <p:nvPr/>
        </p:nvPicPr>
        <p:blipFill>
          <a:blip r:embed="rId2"/>
          <a:stretch>
            <a:fillRect/>
          </a:stretch>
        </p:blipFill>
        <p:spPr>
          <a:xfrm>
            <a:off x="1897494" y="2584014"/>
            <a:ext cx="8199006" cy="2426453"/>
          </a:xfrm>
          <a:prstGeom prst="rect">
            <a:avLst/>
          </a:prstGeom>
        </p:spPr>
      </p:pic>
      <p:pic>
        <p:nvPicPr>
          <p:cNvPr id="4" name="图片 3"/>
          <p:cNvPicPr>
            <a:picLocks noChangeAspect="1"/>
          </p:cNvPicPr>
          <p:nvPr/>
        </p:nvPicPr>
        <p:blipFill>
          <a:blip r:embed="rId3"/>
          <a:stretch>
            <a:fillRect/>
          </a:stretch>
        </p:blipFill>
        <p:spPr>
          <a:xfrm>
            <a:off x="2847491" y="1585395"/>
            <a:ext cx="2388097" cy="1048169"/>
          </a:xfrm>
          <a:prstGeom prst="rect">
            <a:avLst/>
          </a:prstGeom>
        </p:spPr>
      </p:pic>
      <p:pic>
        <p:nvPicPr>
          <p:cNvPr id="9" name="图片 8"/>
          <p:cNvPicPr>
            <a:picLocks noChangeAspect="1"/>
          </p:cNvPicPr>
          <p:nvPr/>
        </p:nvPicPr>
        <p:blipFill>
          <a:blip r:embed="rId4"/>
          <a:stretch>
            <a:fillRect/>
          </a:stretch>
        </p:blipFill>
        <p:spPr>
          <a:xfrm>
            <a:off x="5996997" y="1653722"/>
            <a:ext cx="1941055" cy="690736"/>
          </a:xfrm>
          <a:prstGeom prst="rect">
            <a:avLst/>
          </a:prstGeom>
        </p:spPr>
      </p:pic>
      <p:sp>
        <p:nvSpPr>
          <p:cNvPr id="2" name="Title 1"/>
          <p:cNvSpPr txBox="1"/>
          <p:nvPr>
            <p:custDataLst>
              <p:tags r:id="rId5"/>
            </p:custDataLst>
          </p:nvPr>
        </p:nvSpPr>
        <p:spPr>
          <a:xfrm>
            <a:off x="2296160" y="4990363"/>
            <a:ext cx="6238240" cy="1143737"/>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sp>
        <p:nvSpPr>
          <p:cNvPr id="6" name="Rectangle 60"/>
          <p:cNvSpPr/>
          <p:nvPr>
            <p:custDataLst>
              <p:tags r:id="rId6"/>
            </p:custDataLst>
          </p:nvPr>
        </p:nvSpPr>
        <p:spPr>
          <a:xfrm flipH="1">
            <a:off x="2455740" y="5020946"/>
            <a:ext cx="8199006" cy="1227276"/>
          </a:xfrm>
          <a:prstGeom prst="rect">
            <a:avLst/>
          </a:prstGeom>
        </p:spPr>
        <p:txBody>
          <a:bodyPr wrap="none">
            <a:noAutofit/>
          </a:bodyPr>
          <a:lstStyle/>
          <a:p>
            <a:r>
              <a:rPr lang="zh-CN" altLang="en-US" dirty="0"/>
              <a:t>磁盘扇区的有符号辐照度：</a:t>
            </a:r>
            <a:endParaRPr lang="en-US" altLang="zh-CN" dirty="0"/>
          </a:p>
          <a:p>
            <a:endParaRPr lang="en-US" sz="2000" dirty="0">
              <a:latin typeface="+mj-lt"/>
            </a:endParaRPr>
          </a:p>
        </p:txBody>
      </p:sp>
      <p:pic>
        <p:nvPicPr>
          <p:cNvPr id="13" name="图片 12"/>
          <p:cNvPicPr>
            <a:picLocks noChangeAspect="1"/>
          </p:cNvPicPr>
          <p:nvPr/>
        </p:nvPicPr>
        <p:blipFill>
          <a:blip r:embed="rId7"/>
          <a:stretch>
            <a:fillRect/>
          </a:stretch>
        </p:blipFill>
        <p:spPr>
          <a:xfrm>
            <a:off x="5385221" y="5092676"/>
            <a:ext cx="2703744" cy="914699"/>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多边形的辐照度计算</a:t>
            </a:r>
            <a:endParaRPr dirty="0">
              <a:sym typeface="+mn-ea"/>
            </a:endParaRPr>
          </a:p>
        </p:txBody>
      </p:sp>
      <p:sp>
        <p:nvSpPr>
          <p:cNvPr id="5" name="文本框 4"/>
          <p:cNvSpPr txBox="1"/>
          <p:nvPr>
            <p:custDataLst>
              <p:tags r:id="rId1"/>
            </p:custDataLst>
          </p:nvPr>
        </p:nvSpPr>
        <p:spPr>
          <a:xfrm>
            <a:off x="742950" y="988695"/>
            <a:ext cx="7967980" cy="368300"/>
          </a:xfrm>
          <a:prstGeom prst="rect">
            <a:avLst/>
          </a:prstGeom>
          <a:noFill/>
        </p:spPr>
        <p:txBody>
          <a:bodyPr wrap="square" rtlCol="0" anchor="t">
            <a:spAutoFit/>
          </a:bodyPr>
          <a:lstStyle/>
          <a:p>
            <a:r>
              <a:rPr lang="zh-CN" altLang="en-US" dirty="0">
                <a:latin typeface="Cambria Math" panose="02040503050406030204" charset="0"/>
              </a:rPr>
              <a:t>最后，如图</a:t>
            </a:r>
            <a:r>
              <a:rPr lang="en-US" altLang="zh-CN" dirty="0">
                <a:latin typeface="Cambria Math" panose="02040503050406030204" charset="0"/>
              </a:rPr>
              <a:t>3</a:t>
            </a:r>
            <a:r>
              <a:rPr lang="zh-CN" altLang="en-US" dirty="0">
                <a:latin typeface="Cambria Math" panose="02040503050406030204" charset="0"/>
              </a:rPr>
              <a:t>所示，多边形的辐照度为磁盘扇区的带符号辐照度之和：</a:t>
            </a:r>
            <a:endParaRPr lang="zh-CN" dirty="0">
              <a:latin typeface="Cambria Math" panose="02040503050406030204" charset="0"/>
            </a:endParaRPr>
          </a:p>
        </p:txBody>
      </p:sp>
      <p:sp>
        <p:nvSpPr>
          <p:cNvPr id="80" name="Title 1"/>
          <p:cNvSpPr txBox="1"/>
          <p:nvPr>
            <p:custDataLst>
              <p:tags r:id="rId2"/>
            </p:custDataLst>
          </p:nvPr>
        </p:nvSpPr>
        <p:spPr>
          <a:xfrm>
            <a:off x="842645" y="4036060"/>
            <a:ext cx="10244455"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endParaRPr lang="zh-CN" altLang="en-US" sz="1800" dirty="0"/>
          </a:p>
        </p:txBody>
      </p:sp>
      <p:sp>
        <p:nvSpPr>
          <p:cNvPr id="81" name="Content Placeholder 2"/>
          <p:cNvSpPr>
            <a:spLocks noGrp="1"/>
          </p:cNvSpPr>
          <p:nvPr>
            <p:ph idx="1"/>
            <p:custDataLst>
              <p:tags r:id="rId3"/>
            </p:custDataLst>
          </p:nvPr>
        </p:nvSpPr>
        <p:spPr>
          <a:xfrm>
            <a:off x="742950" y="4535776"/>
            <a:ext cx="10471785" cy="1621790"/>
          </a:xfrm>
        </p:spPr>
        <p:txBody>
          <a:bodyPr>
            <a:noAutofit/>
          </a:bodyPr>
          <a:lstStyle/>
          <a:p>
            <a:r>
              <a:rPr lang="zh-CN" altLang="en-US" sz="1800" dirty="0">
                <a:latin typeface="+mj-lt"/>
              </a:rPr>
              <a:t>注：方程</a:t>
            </a:r>
            <a:r>
              <a:rPr lang="en-US" altLang="zh-CN" sz="1800" dirty="0">
                <a:latin typeface="+mj-lt"/>
              </a:rPr>
              <a:t>(1)</a:t>
            </a:r>
            <a:r>
              <a:rPr lang="zh-CN" altLang="en-US" sz="1800" dirty="0">
                <a:latin typeface="+mj-lt"/>
              </a:rPr>
              <a:t>有一个</a:t>
            </a:r>
            <a:r>
              <a:rPr lang="en-US" altLang="zh-CN" sz="1800" dirty="0">
                <a:latin typeface="+mj-lt"/>
              </a:rPr>
              <a:t>1/2π</a:t>
            </a:r>
            <a:r>
              <a:rPr lang="zh-CN" altLang="en-US" sz="1800" dirty="0">
                <a:latin typeface="+mj-lt"/>
              </a:rPr>
              <a:t>因子。我们已经看到，</a:t>
            </a:r>
            <a:r>
              <a:rPr lang="en-US" altLang="zh-CN" sz="1800" dirty="0">
                <a:latin typeface="+mj-lt"/>
              </a:rPr>
              <a:t>π</a:t>
            </a:r>
            <a:r>
              <a:rPr lang="zh-CN" altLang="en-US" sz="1800" dirty="0">
                <a:latin typeface="+mj-lt"/>
              </a:rPr>
              <a:t>是辐照度的经典归一化因子</a:t>
            </a:r>
            <a:r>
              <a:rPr lang="en-US" altLang="zh-CN" sz="1800" dirty="0">
                <a:latin typeface="+mj-lt"/>
              </a:rPr>
              <a:t>(</a:t>
            </a:r>
            <a:r>
              <a:rPr lang="zh-CN" altLang="en-US" sz="1800" dirty="0">
                <a:latin typeface="+mj-lt"/>
              </a:rPr>
              <a:t>半球下单位磁盘的面积</a:t>
            </a:r>
            <a:r>
              <a:rPr lang="en-US" altLang="zh-CN" sz="1800" dirty="0">
                <a:latin typeface="+mj-lt"/>
              </a:rPr>
              <a:t>)</a:t>
            </a:r>
            <a:r>
              <a:rPr lang="zh-CN" altLang="en-US" sz="1800" dirty="0">
                <a:latin typeface="+mj-lt"/>
              </a:rPr>
              <a:t>，因子</a:t>
            </a:r>
            <a:r>
              <a:rPr lang="en-US" altLang="zh-CN" sz="1800" dirty="0">
                <a:latin typeface="+mj-lt"/>
              </a:rPr>
              <a:t>2</a:t>
            </a:r>
            <a:r>
              <a:rPr lang="zh-CN" altLang="en-US" sz="1800" dirty="0">
                <a:latin typeface="+mj-lt"/>
              </a:rPr>
              <a:t>来自式</a:t>
            </a:r>
            <a:r>
              <a:rPr lang="en-US" altLang="zh-CN" sz="1800" dirty="0">
                <a:latin typeface="+mj-lt"/>
              </a:rPr>
              <a:t>(10)</a:t>
            </a:r>
            <a:r>
              <a:rPr lang="zh-CN" altLang="en-US" sz="1800" dirty="0">
                <a:latin typeface="+mj-lt"/>
              </a:rPr>
              <a:t>中磁盘扇区的面积</a:t>
            </a:r>
            <a:r>
              <a:rPr lang="en-US" altLang="zh-CN" sz="1800" dirty="0">
                <a:latin typeface="+mj-lt"/>
              </a:rPr>
              <a:t>(</a:t>
            </a:r>
            <a:r>
              <a:rPr lang="zh-CN" altLang="en-US" sz="1800" dirty="0">
                <a:latin typeface="+mj-lt"/>
              </a:rPr>
              <a:t>磁盘扇区的角度除以</a:t>
            </a:r>
            <a:r>
              <a:rPr lang="en-US" altLang="zh-CN" sz="1800" dirty="0">
                <a:latin typeface="+mj-lt"/>
              </a:rPr>
              <a:t>2)</a:t>
            </a:r>
            <a:endParaRPr lang="en-US" sz="1800" dirty="0">
              <a:latin typeface="+mj-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250" y="2205904"/>
            <a:ext cx="10576850" cy="2024071"/>
          </a:xfrm>
          <a:prstGeom prst="rect">
            <a:avLst/>
          </a:prstGeom>
        </p:spPr>
      </p:pic>
      <p:pic>
        <p:nvPicPr>
          <p:cNvPr id="6" name="图片 5"/>
          <p:cNvPicPr>
            <a:picLocks noChangeAspect="1"/>
          </p:cNvPicPr>
          <p:nvPr/>
        </p:nvPicPr>
        <p:blipFill>
          <a:blip r:embed="rId5"/>
          <a:stretch>
            <a:fillRect/>
          </a:stretch>
        </p:blipFill>
        <p:spPr>
          <a:xfrm>
            <a:off x="3061252" y="1511329"/>
            <a:ext cx="4278175" cy="694575"/>
          </a:xfrm>
          <a:prstGeom prst="rect">
            <a:avLst/>
          </a:prstGeom>
        </p:spPr>
      </p:pic>
      <p:pic>
        <p:nvPicPr>
          <p:cNvPr id="9" name="图片 8"/>
          <p:cNvPicPr>
            <a:picLocks noChangeAspect="1"/>
          </p:cNvPicPr>
          <p:nvPr/>
        </p:nvPicPr>
        <p:blipFill>
          <a:blip r:embed="rId6"/>
          <a:stretch>
            <a:fillRect/>
          </a:stretch>
        </p:blipFill>
        <p:spPr>
          <a:xfrm>
            <a:off x="1534029" y="5114123"/>
            <a:ext cx="6112475" cy="111553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7011046" y="835008"/>
            <a:ext cx="3544873" cy="1706790"/>
          </a:xfrm>
          <a:prstGeom prst="rect">
            <a:avLst/>
          </a:prstGeom>
        </p:spPr>
      </p:pic>
      <p:sp>
        <p:nvSpPr>
          <p:cNvPr id="14" name="Title 1"/>
          <p:cNvSpPr txBox="1"/>
          <p:nvPr>
            <p:custDataLst>
              <p:tags r:id="rId2"/>
            </p:custDataLst>
          </p:nvPr>
        </p:nvSpPr>
        <p:spPr>
          <a:xfrm>
            <a:off x="803689" y="5057038"/>
            <a:ext cx="9492835" cy="1143737"/>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sp>
        <p:nvSpPr>
          <p:cNvPr id="10" name="标题 9"/>
          <p:cNvSpPr>
            <a:spLocks noGrp="1"/>
          </p:cNvSpPr>
          <p:nvPr>
            <p:ph type="title"/>
          </p:nvPr>
        </p:nvSpPr>
        <p:spPr>
          <a:xfrm>
            <a:off x="949325" y="250190"/>
            <a:ext cx="8931275" cy="478155"/>
          </a:xfrm>
        </p:spPr>
        <p:txBody>
          <a:bodyPr wrap="square"/>
          <a:lstStyle/>
          <a:p>
            <a:r>
              <a:rPr lang="zh-CN" altLang="en-US" dirty="0">
                <a:sym typeface="+mn-ea"/>
              </a:rPr>
              <a:t>附：位于半球的球体的辐照度</a:t>
            </a:r>
            <a:endParaRPr dirty="0">
              <a:sym typeface="+mn-ea"/>
            </a:endParaRPr>
          </a:p>
        </p:txBody>
      </p:sp>
      <p:sp>
        <p:nvSpPr>
          <p:cNvPr id="5" name="文本框 4"/>
          <p:cNvSpPr txBox="1"/>
          <p:nvPr>
            <p:custDataLst>
              <p:tags r:id="rId3"/>
            </p:custDataLst>
          </p:nvPr>
        </p:nvSpPr>
        <p:spPr>
          <a:xfrm>
            <a:off x="742950" y="988695"/>
            <a:ext cx="8843645" cy="368300"/>
          </a:xfrm>
          <a:prstGeom prst="rect">
            <a:avLst/>
          </a:prstGeom>
          <a:noFill/>
        </p:spPr>
        <p:txBody>
          <a:bodyPr wrap="square" rtlCol="0" anchor="t">
            <a:spAutoFit/>
          </a:bodyPr>
          <a:lstStyle/>
          <a:p>
            <a:r>
              <a:rPr lang="zh-CN" altLang="en-US" dirty="0">
                <a:latin typeface="Cambria Math" panose="02040503050406030204" charset="0"/>
              </a:rPr>
              <a:t>让我们考虑一个半径为</a:t>
            </a:r>
            <a:r>
              <a:rPr lang="en-US" altLang="zh-CN" dirty="0">
                <a:latin typeface="Cambria Math" panose="02040503050406030204" charset="0"/>
              </a:rPr>
              <a:t>r</a:t>
            </a:r>
            <a:r>
              <a:rPr lang="zh-CN" altLang="en-US" dirty="0">
                <a:latin typeface="Cambria Math" panose="02040503050406030204" charset="0"/>
              </a:rPr>
              <a:t>的球体，位于距离为</a:t>
            </a:r>
            <a:r>
              <a:rPr lang="en-US" altLang="zh-CN" dirty="0">
                <a:latin typeface="Cambria Math" panose="02040503050406030204" charset="0"/>
              </a:rPr>
              <a:t>d</a:t>
            </a:r>
            <a:r>
              <a:rPr lang="zh-CN" altLang="en-US" dirty="0">
                <a:latin typeface="Cambria Math" panose="02040503050406030204" charset="0"/>
              </a:rPr>
              <a:t>的方向</a:t>
            </a:r>
            <a:r>
              <a:rPr lang="en-US" altLang="zh-CN" dirty="0">
                <a:latin typeface="Cambria Math" panose="02040503050406030204" charset="0"/>
              </a:rPr>
              <a:t>n</a:t>
            </a:r>
            <a:r>
              <a:rPr lang="zh-CN" altLang="en-US" dirty="0">
                <a:latin typeface="Cambria Math" panose="02040503050406030204" charset="0"/>
              </a:rPr>
              <a:t>上：</a:t>
            </a:r>
            <a:endParaRPr lang="zh-CN" altLang="en-US" dirty="0">
              <a:latin typeface="Cambria Math" panose="02040503050406030204" charset="0"/>
            </a:endParaRPr>
          </a:p>
        </p:txBody>
      </p:sp>
      <p:pic>
        <p:nvPicPr>
          <p:cNvPr id="7" name="图片 6"/>
          <p:cNvPicPr>
            <a:picLocks noChangeAspect="1"/>
          </p:cNvPicPr>
          <p:nvPr/>
        </p:nvPicPr>
        <p:blipFill>
          <a:blip r:embed="rId4"/>
          <a:stretch>
            <a:fillRect/>
          </a:stretch>
        </p:blipFill>
        <p:spPr>
          <a:xfrm>
            <a:off x="628650" y="2081056"/>
            <a:ext cx="7264189" cy="2829238"/>
          </a:xfrm>
          <a:prstGeom prst="rect">
            <a:avLst/>
          </a:prstGeom>
        </p:spPr>
      </p:pic>
      <p:sp>
        <p:nvSpPr>
          <p:cNvPr id="13" name="Content Placeholder 2"/>
          <p:cNvSpPr txBox="1"/>
          <p:nvPr>
            <p:custDataLst>
              <p:tags r:id="rId5"/>
            </p:custDataLst>
          </p:nvPr>
        </p:nvSpPr>
        <p:spPr>
          <a:xfrm>
            <a:off x="803689" y="5191539"/>
            <a:ext cx="9133355" cy="1050235"/>
          </a:xfrm>
        </p:spPr>
        <p:txBody>
          <a:bodyPr>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mj-lt"/>
              </a:rPr>
              <a:t>注：球体的辐照度由球体覆盖的球帽的投影面积给出，即椭圆的面积</a:t>
            </a:r>
            <a:endParaRPr lang="en-US" altLang="zh-CN" sz="1800" dirty="0">
              <a:latin typeface="+mj-lt"/>
            </a:endParaRPr>
          </a:p>
          <a:p>
            <a:r>
              <a:rPr lang="zh-CN" altLang="en-US" sz="1800" dirty="0">
                <a:latin typeface="+mj-lt"/>
              </a:rPr>
              <a:t>一个球体的辐照度与它的方向的余弦成线性关系，左图表明，无论圆盘的方向如何，圆盘的面积都是相同的。因此，它的投影面积和辐照度只取决于它的方向</a:t>
            </a:r>
            <a:r>
              <a:rPr lang="en-US" altLang="zh-CN" sz="1800" dirty="0">
                <a:latin typeface="+mj-lt"/>
              </a:rPr>
              <a:t>n</a:t>
            </a:r>
            <a:endParaRPr lang="en-US" sz="1800" dirty="0">
              <a:latin typeface="+mj-lt"/>
            </a:endParaRPr>
          </a:p>
          <a:p>
            <a:endParaRPr lang="en-US" sz="1800" dirty="0">
              <a:latin typeface="+mj-lt"/>
            </a:endParaRPr>
          </a:p>
        </p:txBody>
      </p:sp>
    </p:spTree>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第三部分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微表面模型</a:t>
            </a:r>
            <a:r>
              <a:rPr lang="en-US" altLang="zh-CN" dirty="0"/>
              <a:t>BRDF</a:t>
            </a:r>
            <a:endParaRPr lang="en-US" altLang="zh-CN" dirty="0"/>
          </a:p>
        </p:txBody>
      </p:sp>
      <p:sp>
        <p:nvSpPr>
          <p:cNvPr id="25" name="文本占位符 24"/>
          <p:cNvSpPr>
            <a:spLocks noGrp="1"/>
          </p:cNvSpPr>
          <p:nvPr>
            <p:ph type="body" sz="quarter" idx="14"/>
          </p:nvPr>
        </p:nvSpPr>
        <p:spPr>
          <a:xfrm>
            <a:off x="561340" y="3837940"/>
            <a:ext cx="6376670" cy="1522730"/>
          </a:xfrm>
        </p:spPr>
        <p:txBody>
          <a:bodyPr/>
          <a:lstStyle/>
          <a:p>
            <a:r>
              <a:rPr lang="en-US" altLang="zh-CN" dirty="0">
                <a:sym typeface="+mn-ea"/>
              </a:rPr>
              <a:t>Physically Based Shading at Disney</a:t>
            </a:r>
            <a:endParaRPr lang="zh-CN" dirty="0">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11225" y="250190"/>
            <a:ext cx="7775575" cy="478155"/>
          </a:xfrm>
        </p:spPr>
        <p:txBody>
          <a:bodyPr wrap="square"/>
          <a:lstStyle/>
          <a:p>
            <a:r>
              <a:rPr lang="en-US" altLang="zh-CN" dirty="0"/>
              <a:t>Physically Based Shading at Disney</a:t>
            </a:r>
            <a:endParaRPr dirty="0">
              <a:sym typeface="+mn-ea"/>
            </a:endParaRPr>
          </a:p>
        </p:txBody>
      </p:sp>
      <p:sp>
        <p:nvSpPr>
          <p:cNvPr id="5" name="文本框 4"/>
          <p:cNvSpPr txBox="1"/>
          <p:nvPr/>
        </p:nvSpPr>
        <p:spPr>
          <a:xfrm>
            <a:off x="803275" y="984885"/>
            <a:ext cx="10584815" cy="1938020"/>
          </a:xfrm>
          <a:prstGeom prst="rect">
            <a:avLst/>
          </a:prstGeom>
          <a:noFill/>
        </p:spPr>
        <p:txBody>
          <a:bodyPr wrap="square" rtlCol="0" anchor="t">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传统的材质模型并不具有普适性，对于某些物理材质大部分模型都有比较好的表现，而对于部分物理材质则几乎没有哪个模型有很好的表现，作者通过观察找到了这些无法被任何模型真实表现的材质的一些</a:t>
            </a:r>
            <a:r>
              <a:rPr kumimoji="0" lang="en-US" altLang="zh-CN"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BRDF</a:t>
            </a:r>
            <a:r>
              <a:rPr kumimoji="0" lang="zh-CN" altLang="en-US"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特点，并基于一些原则，提出了一个</a:t>
            </a:r>
            <a:r>
              <a:rPr kumimoji="0" lang="en-US" altLang="zh-CN"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Disney</a:t>
            </a:r>
            <a:r>
              <a:rPr kumimoji="0" lang="zh-CN" altLang="en-US"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模型来真实得拟合所有的材质</a:t>
            </a:r>
            <a:r>
              <a:rPr kumimoji="0" lang="en-US" altLang="zh-CN"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BRDF</a:t>
            </a:r>
            <a:r>
              <a:rPr kumimoji="0" lang="zh-CN" altLang="en-US" sz="20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 name="文本框 2"/>
          <p:cNvSpPr txBox="1"/>
          <p:nvPr/>
        </p:nvSpPr>
        <p:spPr>
          <a:xfrm>
            <a:off x="803275" y="3740150"/>
            <a:ext cx="10585450" cy="1476375"/>
          </a:xfrm>
          <a:prstGeom prst="rect">
            <a:avLst/>
          </a:prstGeom>
          <a:noFill/>
        </p:spPr>
        <p:txBody>
          <a:bodyPr wrap="square" rtlCol="0" anchor="t">
            <a:spAutoFit/>
          </a:bodyPr>
          <a:p>
            <a:pPr marL="0" marR="0" lvl="0" indent="0" algn="l" defTabSz="914400" rtl="0" eaLnBrk="0" fontAlgn="base" latinLnBrk="0" hangingPunct="0">
              <a:lnSpc>
                <a:spcPct val="150000"/>
              </a:lnSpc>
              <a:spcBef>
                <a:spcPct val="0"/>
              </a:spcBef>
              <a:spcAft>
                <a:spcPct val="0"/>
              </a:spcAft>
              <a:buClrTx/>
              <a:buSzTx/>
              <a:buFontTx/>
              <a:buNone/>
              <a:defRPr/>
            </a:pPr>
            <a:r>
              <a:rPr lang="zh-CN" altLang="en-US" sz="20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直观来说作者</a:t>
            </a:r>
            <a:r>
              <a:rPr lang="zh-CN" altLang="en-US"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开发了一个新的</a:t>
            </a:r>
            <a:r>
              <a:rPr lang="en-US" altLang="zh-CN"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BRDF</a:t>
            </a:r>
            <a:r>
              <a:rPr lang="zh-CN" altLang="en-US"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查看器，可以显示和比较测量和分析</a:t>
            </a:r>
            <a:r>
              <a:rPr lang="en-US" altLang="zh-CN"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BRDF</a:t>
            </a:r>
            <a:r>
              <a:rPr lang="zh-CN" altLang="en-US"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。作者使用新的、直观的方法来查看测量的</a:t>
            </a:r>
            <a:r>
              <a:rPr lang="en-US" altLang="zh-CN"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BRDF</a:t>
            </a:r>
            <a:r>
              <a:rPr lang="zh-CN" altLang="en-US"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数据，并在测量材料中发现了一些有趣的特征，这些特征是已知模型无法很好地表示的。</a:t>
            </a:r>
            <a:endParaRPr lang="zh-CN" altLang="en-US" sz="2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cs typeface="+mn-ea"/>
                <a:sym typeface="+mn-lt"/>
              </a:rPr>
              <a:t>Microfacet Model</a:t>
            </a:r>
            <a:endParaRPr dirty="0">
              <a:sym typeface="+mn-ea"/>
            </a:endParaRPr>
          </a:p>
        </p:txBody>
      </p:sp>
      <p:sp>
        <p:nvSpPr>
          <p:cNvPr id="5" name="文本框 4"/>
          <p:cNvSpPr txBox="1"/>
          <p:nvPr/>
        </p:nvSpPr>
        <p:spPr>
          <a:xfrm>
            <a:off x="676275" y="906145"/>
            <a:ext cx="10584815" cy="6451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假设有一个表面发生了反射，入射光方向为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视角方向为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，那么必然在一部分表面，他们的法线方向在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l </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和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之间，这个“半法向”，称之为微表面的法向，定义为：</a:t>
            </a: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pic>
        <p:nvPicPr>
          <p:cNvPr id="6" name="图片 5"/>
          <p:cNvPicPr>
            <a:picLocks noChangeAspect="1"/>
          </p:cNvPicPr>
          <p:nvPr/>
        </p:nvPicPr>
        <p:blipFill>
          <a:blip r:embed="rId1"/>
          <a:stretch>
            <a:fillRect/>
          </a:stretch>
        </p:blipFill>
        <p:spPr>
          <a:xfrm>
            <a:off x="5220905" y="1637634"/>
            <a:ext cx="933580" cy="438211"/>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cs typeface="+mn-ea"/>
                <a:sym typeface="+mn-lt"/>
              </a:rPr>
              <a:t>Microfacet Model</a:t>
            </a:r>
            <a:endParaRPr dirty="0">
              <a:sym typeface="+mn-ea"/>
            </a:endParaRPr>
          </a:p>
        </p:txBody>
      </p:sp>
      <p:sp>
        <p:nvSpPr>
          <p:cNvPr id="5" name="文本框 4"/>
          <p:cNvSpPr txBox="1"/>
          <p:nvPr/>
        </p:nvSpPr>
        <p:spPr>
          <a:xfrm>
            <a:off x="676275" y="906145"/>
            <a:ext cx="10584815" cy="6451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假设有一个表面发生了反射，入射光方向为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视角方向为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，那么必然在一部分表面，他们的法线方向在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l </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和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之间，这个“半法向”，称之为微表面的法向，定义为：</a:t>
            </a: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pic>
        <p:nvPicPr>
          <p:cNvPr id="6" name="图片 5"/>
          <p:cNvPicPr>
            <a:picLocks noChangeAspect="1"/>
          </p:cNvPicPr>
          <p:nvPr/>
        </p:nvPicPr>
        <p:blipFill>
          <a:blip r:embed="rId1"/>
          <a:stretch>
            <a:fillRect/>
          </a:stretch>
        </p:blipFill>
        <p:spPr>
          <a:xfrm>
            <a:off x="5220905" y="1637634"/>
            <a:ext cx="933580" cy="438211"/>
          </a:xfrm>
          <a:prstGeom prst="rect">
            <a:avLst/>
          </a:prstGeom>
        </p:spPr>
      </p:pic>
      <p:sp>
        <p:nvSpPr>
          <p:cNvPr id="3" name="文本框 2"/>
          <p:cNvSpPr txBox="1"/>
          <p:nvPr/>
        </p:nvSpPr>
        <p:spPr>
          <a:xfrm>
            <a:off x="676275" y="2387600"/>
            <a:ext cx="6622415" cy="368300"/>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对于各项同性的材质来说，微表面</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BRDF</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模型的一般形式为：</a:t>
            </a:r>
            <a:endPar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4" name="图片 3"/>
          <p:cNvPicPr>
            <a:picLocks noChangeAspect="1"/>
          </p:cNvPicPr>
          <p:nvPr>
            <p:custDataLst>
              <p:tags r:id="rId2"/>
            </p:custDataLst>
          </p:nvPr>
        </p:nvPicPr>
        <p:blipFill>
          <a:blip r:embed="rId3"/>
          <a:stretch>
            <a:fillRect/>
          </a:stretch>
        </p:blipFill>
        <p:spPr>
          <a:xfrm>
            <a:off x="3985994" y="2866195"/>
            <a:ext cx="3791016" cy="714416"/>
          </a:xfrm>
          <a:prstGeom prst="rect">
            <a:avLst/>
          </a:prstGeom>
        </p:spPr>
      </p:pic>
      <p:sp>
        <p:nvSpPr>
          <p:cNvPr id="7" name="文本框 6"/>
          <p:cNvSpPr txBox="1"/>
          <p:nvPr/>
        </p:nvSpPr>
        <p:spPr>
          <a:xfrm>
            <a:off x="734695" y="3776345"/>
            <a:ext cx="10525760" cy="645160"/>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Diffuse</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表示漫反射，可以用任何已知的漫反射计算模型来替代；</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代表了微表面的法线分布</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影响高光的峰值</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代表了菲涅尔反射；</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G</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代表了几何衰减</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影响阴影程度</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9" name="文本框 8"/>
          <p:cNvSpPr txBox="1"/>
          <p:nvPr/>
        </p:nvSpPr>
        <p:spPr>
          <a:xfrm>
            <a:off x="734695" y="4645660"/>
            <a:ext cx="10525760" cy="645160"/>
          </a:xfrm>
          <a:prstGeom prst="rect">
            <a:avLst/>
          </a:prstGeom>
          <a:noFill/>
        </p:spPr>
        <p:txBody>
          <a:bodyPr wrap="square" rtlCol="0" anchor="t">
            <a:spAutoFit/>
          </a:bodyPr>
          <a:p>
            <a:pPr marL="0" marR="0" lvl="0" indent="0" algn="just" defTabSz="914400" rtl="0" eaLnBrk="0" fontAlgn="base" latinLnBrk="0" hangingPunct="0">
              <a:lnSpc>
                <a:spcPct val="100000"/>
              </a:lnSpc>
              <a:spcBef>
                <a:spcPct val="0"/>
              </a:spcBef>
              <a:spcAft>
                <a:spcPct val="0"/>
              </a:spcAft>
              <a:buClrTx/>
              <a:buSzTx/>
              <a:buFontTx/>
              <a:buNone/>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分别表示入射光方向</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和视角方向</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v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相对于法向量</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法向量</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和半法向</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表示的是</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的夹角（或者</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v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a:t>
            </a:r>
            <a:endPar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11" name="图片 10"/>
          <p:cNvPicPr>
            <a:picLocks noChangeAspect="1"/>
          </p:cNvPicPr>
          <p:nvPr>
            <p:custDataLst>
              <p:tags r:id="rId4"/>
            </p:custDataLst>
          </p:nvPr>
        </p:nvPicPr>
        <p:blipFill>
          <a:blip r:embed="rId5"/>
          <a:stretch>
            <a:fillRect/>
          </a:stretch>
        </p:blipFill>
        <p:spPr>
          <a:xfrm>
            <a:off x="871220" y="4674235"/>
            <a:ext cx="790685" cy="295316"/>
          </a:xfrm>
          <a:prstGeom prst="rect">
            <a:avLst/>
          </a:prstGeom>
        </p:spPr>
      </p:pic>
      <p:pic>
        <p:nvPicPr>
          <p:cNvPr id="13" name="图片 12"/>
          <p:cNvPicPr>
            <a:picLocks noChangeAspect="1"/>
          </p:cNvPicPr>
          <p:nvPr>
            <p:custDataLst>
              <p:tags r:id="rId6"/>
            </p:custDataLst>
          </p:nvPr>
        </p:nvPicPr>
        <p:blipFill>
          <a:blip r:embed="rId7"/>
          <a:stretch>
            <a:fillRect/>
          </a:stretch>
        </p:blipFill>
        <p:spPr>
          <a:xfrm>
            <a:off x="7672863" y="4645656"/>
            <a:ext cx="381053" cy="323895"/>
          </a:xfrm>
          <a:prstGeom prst="rect">
            <a:avLst/>
          </a:prstGeom>
        </p:spPr>
      </p:pic>
      <p:pic>
        <p:nvPicPr>
          <p:cNvPr id="15" name="图片 14"/>
          <p:cNvPicPr>
            <a:picLocks noChangeAspect="1"/>
          </p:cNvPicPr>
          <p:nvPr>
            <p:custDataLst>
              <p:tags r:id="rId8"/>
            </p:custDataLst>
          </p:nvPr>
        </p:nvPicPr>
        <p:blipFill>
          <a:blip r:embed="rId9"/>
          <a:stretch>
            <a:fillRect/>
          </a:stretch>
        </p:blipFill>
        <p:spPr>
          <a:xfrm>
            <a:off x="980764" y="4979076"/>
            <a:ext cx="342948" cy="29531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cs typeface="+mn-ea"/>
                <a:sym typeface="+mn-lt"/>
              </a:rPr>
              <a:t>Microfacet Model</a:t>
            </a:r>
            <a:endParaRPr dirty="0">
              <a:sym typeface="+mn-ea"/>
            </a:endParaRPr>
          </a:p>
        </p:txBody>
      </p:sp>
      <p:sp>
        <p:nvSpPr>
          <p:cNvPr id="5" name="文本框 4"/>
          <p:cNvSpPr txBox="1"/>
          <p:nvPr/>
        </p:nvSpPr>
        <p:spPr>
          <a:xfrm>
            <a:off x="676275" y="906145"/>
            <a:ext cx="10584815" cy="6451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假设有一个表面发生了反射，入射光方向为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视角方向为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，那么必然在一部分表面，他们的法线方向在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l </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和 </a:t>
            </a:r>
            <a:r>
              <a:rPr kumimoji="0" lang="en-US" altLang="zh-CN"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 之间，这个“半法向”，称之为微表面的法向，定义为：</a:t>
            </a: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pic>
        <p:nvPicPr>
          <p:cNvPr id="6" name="图片 5"/>
          <p:cNvPicPr>
            <a:picLocks noChangeAspect="1"/>
          </p:cNvPicPr>
          <p:nvPr/>
        </p:nvPicPr>
        <p:blipFill>
          <a:blip r:embed="rId1"/>
          <a:stretch>
            <a:fillRect/>
          </a:stretch>
        </p:blipFill>
        <p:spPr>
          <a:xfrm>
            <a:off x="5220905" y="1637634"/>
            <a:ext cx="933580" cy="438211"/>
          </a:xfrm>
          <a:prstGeom prst="rect">
            <a:avLst/>
          </a:prstGeom>
        </p:spPr>
      </p:pic>
      <p:sp>
        <p:nvSpPr>
          <p:cNvPr id="3" name="文本框 2"/>
          <p:cNvSpPr txBox="1"/>
          <p:nvPr/>
        </p:nvSpPr>
        <p:spPr>
          <a:xfrm>
            <a:off x="676275" y="2387600"/>
            <a:ext cx="6622415" cy="368300"/>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对于各项同性的材质来说，微表面</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BRDF</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模型的一般形式为：</a:t>
            </a:r>
            <a:endPar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4" name="图片 3"/>
          <p:cNvPicPr>
            <a:picLocks noChangeAspect="1"/>
          </p:cNvPicPr>
          <p:nvPr>
            <p:custDataLst>
              <p:tags r:id="rId2"/>
            </p:custDataLst>
          </p:nvPr>
        </p:nvPicPr>
        <p:blipFill>
          <a:blip r:embed="rId3"/>
          <a:stretch>
            <a:fillRect/>
          </a:stretch>
        </p:blipFill>
        <p:spPr>
          <a:xfrm>
            <a:off x="3985994" y="2866195"/>
            <a:ext cx="3791016" cy="714416"/>
          </a:xfrm>
          <a:prstGeom prst="rect">
            <a:avLst/>
          </a:prstGeom>
        </p:spPr>
      </p:pic>
      <p:sp>
        <p:nvSpPr>
          <p:cNvPr id="7" name="文本框 6"/>
          <p:cNvSpPr txBox="1"/>
          <p:nvPr/>
        </p:nvSpPr>
        <p:spPr>
          <a:xfrm>
            <a:off x="734695" y="3776345"/>
            <a:ext cx="10525760" cy="645160"/>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Diffuse</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表示漫反射，可以用任何已知的漫反射计算模型来替代；</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代表了微表面的法线分布</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影响高光的峰值</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代表了菲涅尔反射；</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G</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代表了几何衰减</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影响阴影程度</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9" name="文本框 8"/>
          <p:cNvSpPr txBox="1"/>
          <p:nvPr/>
        </p:nvSpPr>
        <p:spPr>
          <a:xfrm>
            <a:off x="734695" y="4645660"/>
            <a:ext cx="10525760" cy="645160"/>
          </a:xfrm>
          <a:prstGeom prst="rect">
            <a:avLst/>
          </a:prstGeom>
          <a:noFill/>
        </p:spPr>
        <p:txBody>
          <a:bodyPr wrap="square" rtlCol="0" anchor="t">
            <a:spAutoFit/>
          </a:bodyPr>
          <a:p>
            <a:pPr marL="0" marR="0" lvl="0" indent="0" algn="just" defTabSz="914400" rtl="0" eaLnBrk="0" fontAlgn="base" latinLnBrk="0" hangingPunct="0">
              <a:lnSpc>
                <a:spcPct val="100000"/>
              </a:lnSpc>
              <a:spcBef>
                <a:spcPct val="0"/>
              </a:spcBef>
              <a:spcAft>
                <a:spcPct val="0"/>
              </a:spcAft>
              <a:buClrTx/>
              <a:buSzTx/>
              <a:buFontTx/>
              <a:buNone/>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分别表示入射光方向</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和视角方向</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v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相对于法向量</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法向量</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和半法向</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 </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表示的是</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l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的夹角（或者</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v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h </a:t>
            </a:r>
            <a:r>
              <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的夹角）。</a:t>
            </a:r>
            <a:endParaRPr lang="zh-CN" altLang="en-US" sz="1800" kern="1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11" name="图片 10"/>
          <p:cNvPicPr>
            <a:picLocks noChangeAspect="1"/>
          </p:cNvPicPr>
          <p:nvPr>
            <p:custDataLst>
              <p:tags r:id="rId4"/>
            </p:custDataLst>
          </p:nvPr>
        </p:nvPicPr>
        <p:blipFill>
          <a:blip r:embed="rId5"/>
          <a:stretch>
            <a:fillRect/>
          </a:stretch>
        </p:blipFill>
        <p:spPr>
          <a:xfrm>
            <a:off x="871220" y="4674235"/>
            <a:ext cx="790685" cy="295316"/>
          </a:xfrm>
          <a:prstGeom prst="rect">
            <a:avLst/>
          </a:prstGeom>
        </p:spPr>
      </p:pic>
      <p:pic>
        <p:nvPicPr>
          <p:cNvPr id="13" name="图片 12"/>
          <p:cNvPicPr>
            <a:picLocks noChangeAspect="1"/>
          </p:cNvPicPr>
          <p:nvPr>
            <p:custDataLst>
              <p:tags r:id="rId6"/>
            </p:custDataLst>
          </p:nvPr>
        </p:nvPicPr>
        <p:blipFill>
          <a:blip r:embed="rId7"/>
          <a:stretch>
            <a:fillRect/>
          </a:stretch>
        </p:blipFill>
        <p:spPr>
          <a:xfrm>
            <a:off x="7672863" y="4645656"/>
            <a:ext cx="381053" cy="323895"/>
          </a:xfrm>
          <a:prstGeom prst="rect">
            <a:avLst/>
          </a:prstGeom>
        </p:spPr>
      </p:pic>
      <p:pic>
        <p:nvPicPr>
          <p:cNvPr id="15" name="图片 14"/>
          <p:cNvPicPr>
            <a:picLocks noChangeAspect="1"/>
          </p:cNvPicPr>
          <p:nvPr>
            <p:custDataLst>
              <p:tags r:id="rId8"/>
            </p:custDataLst>
          </p:nvPr>
        </p:nvPicPr>
        <p:blipFill>
          <a:blip r:embed="rId9"/>
          <a:stretch>
            <a:fillRect/>
          </a:stretch>
        </p:blipFill>
        <p:spPr>
          <a:xfrm>
            <a:off x="980764" y="4979076"/>
            <a:ext cx="342948" cy="295316"/>
          </a:xfrm>
          <a:prstGeom prst="rect">
            <a:avLst/>
          </a:prstGeom>
        </p:spPr>
      </p:pic>
      <p:sp>
        <p:nvSpPr>
          <p:cNvPr id="17" name="文本框 16"/>
          <p:cNvSpPr txBox="1"/>
          <p:nvPr/>
        </p:nvSpPr>
        <p:spPr>
          <a:xfrm>
            <a:off x="734695" y="5582920"/>
            <a:ext cx="10527030" cy="645160"/>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微表面模型和其他光照模型最大的区别在于，是否包含了                      这一项，它来自于对微表面模型的求导。</a:t>
            </a:r>
            <a:endPar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18" name="图片 17"/>
          <p:cNvPicPr>
            <a:picLocks noChangeAspect="1"/>
          </p:cNvPicPr>
          <p:nvPr>
            <p:custDataLst>
              <p:tags r:id="rId10"/>
            </p:custDataLst>
          </p:nvPr>
        </p:nvPicPr>
        <p:blipFill>
          <a:blip r:embed="rId11"/>
          <a:stretch>
            <a:fillRect/>
          </a:stretch>
        </p:blipFill>
        <p:spPr>
          <a:xfrm>
            <a:off x="6611867" y="5486368"/>
            <a:ext cx="1139101" cy="520732"/>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cs typeface="+mn-ea"/>
                <a:sym typeface="+mn-lt"/>
              </a:rPr>
              <a:t>Disney “principled” BRDF</a:t>
            </a:r>
            <a:endParaRPr dirty="0">
              <a:sym typeface="+mn-ea"/>
            </a:endParaRPr>
          </a:p>
        </p:txBody>
      </p:sp>
      <p:sp>
        <p:nvSpPr>
          <p:cNvPr id="5" name="文本框 4"/>
          <p:cNvSpPr txBox="1"/>
          <p:nvPr>
            <p:custDataLst>
              <p:tags r:id="rId1"/>
            </p:custDataLst>
          </p:nvPr>
        </p:nvSpPr>
        <p:spPr>
          <a:xfrm>
            <a:off x="784513" y="988694"/>
            <a:ext cx="9869633" cy="922020"/>
          </a:xfrm>
          <a:prstGeom prst="rect">
            <a:avLst/>
          </a:prstGeom>
          <a:noFill/>
        </p:spPr>
        <p:txBody>
          <a:bodyPr wrap="square" rtlCol="0" anchor="t">
            <a:spAutoFit/>
          </a:bodyPr>
          <a:lstStyle/>
          <a:p>
            <a:pPr marL="0" marR="0" lvl="0" algn="l" defTabSz="914400" rtl="0" eaLnBrk="0" fontAlgn="base" latinLnBrk="0" hangingPunct="0">
              <a:lnSpc>
                <a:spcPct val="100000"/>
              </a:lnSpc>
              <a:buClrTx/>
              <a:buSzTx/>
              <a:buFontTx/>
              <a:buNone/>
              <a:defRPr/>
            </a:pPr>
            <a:r>
              <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rPr>
              <a:t>首先给出Disney模型的一些原则：</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algn="l" defTabSz="914400" rtl="0" eaLnBrk="0" fontAlgn="base" latinLnBrk="0" hangingPunct="0">
              <a:lnSpc>
                <a:spcPct val="100000"/>
              </a:lnSpc>
              <a:buClrTx/>
              <a:buSzTx/>
              <a:buFontTx/>
              <a:buNone/>
              <a:defRPr/>
            </a:pP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buClrTx/>
              <a:buSzTx/>
              <a:buFont typeface="Arial" panose="020B0604020202020204" pitchFamily="34" charset="0"/>
              <a:buChar char="•"/>
              <a:defRPr/>
            </a:pP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1035050" y="1492250"/>
            <a:ext cx="6096000" cy="1476375"/>
          </a:xfrm>
          <a:prstGeom prst="rect">
            <a:avLst/>
          </a:prstGeom>
          <a:noFill/>
        </p:spPr>
        <p:txBody>
          <a:bodyPr wrap="square" rtlCol="0" anchor="t">
            <a:spAutoFit/>
          </a:bodyPr>
          <a:p>
            <a:pPr marL="285750" marR="0" lvl="0" indent="-285750" algn="l" defTabSz="914400" rtl="0" eaLnBrk="0" fontAlgn="base" latinLnBrk="0" hangingPunct="0">
              <a:lnSpc>
                <a:spcPct val="100000"/>
              </a:lnSpc>
              <a:buClrTx/>
              <a:buSzTx/>
              <a:buFont typeface="Arial" panose="020B0604020202020204" pitchFamily="34" charset="0"/>
              <a:buChar char="•"/>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使用基于观察而非物理的参数。</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buClrTx/>
              <a:buSzTx/>
              <a:buFont typeface="Arial" panose="020B0604020202020204" pitchFamily="34" charset="0"/>
              <a:buChar char="•"/>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尽可能少的参数。</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buClrTx/>
              <a:buSzTx/>
              <a:buFont typeface="Arial" panose="020B0604020202020204" pitchFamily="34" charset="0"/>
              <a:buChar char="•"/>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参数在其合理范围内应从0到1。</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buClrTx/>
              <a:buSzTx/>
              <a:buFont typeface="Arial" panose="020B0604020202020204" pitchFamily="34" charset="0"/>
              <a:buChar char="•"/>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应该允许参数超出其合理范围。</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buClrTx/>
              <a:buSzTx/>
              <a:buFont typeface="Arial" panose="020B0604020202020204" pitchFamily="34" charset="0"/>
              <a:buChar char="•"/>
              <a:defRPr/>
            </a:pP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所有的参数组合应该尽可能稳定而合理。</a:t>
            </a:r>
            <a:endPar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第一部分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问题引入</a:t>
            </a:r>
            <a:endParaRPr lang="zh-CN" altLang="en-US" dirty="0"/>
          </a:p>
        </p:txBody>
      </p:sp>
      <p:sp>
        <p:nvSpPr>
          <p:cNvPr id="25" name="文本占位符 24"/>
          <p:cNvSpPr>
            <a:spLocks noGrp="1"/>
          </p:cNvSpPr>
          <p:nvPr>
            <p:ph type="body" sz="quarter" idx="14"/>
          </p:nvPr>
        </p:nvSpPr>
        <p:spPr>
          <a:xfrm>
            <a:off x="561340" y="3837940"/>
            <a:ext cx="6376670" cy="1522730"/>
          </a:xfrm>
        </p:spPr>
        <p:txBody>
          <a:bodyPr/>
          <a:lstStyle/>
          <a:p>
            <a:r>
              <a:rPr lang="zh-CN" altLang="en-US" dirty="0">
                <a:sym typeface="+mn-ea"/>
              </a:rPr>
              <a:t>多边形光源着色</a:t>
            </a:r>
            <a:endParaRPr lang="zh-CN" altLang="en-US" dirty="0">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cs typeface="+mn-ea"/>
                <a:sym typeface="+mn-lt"/>
              </a:rPr>
              <a:t>Disney “principled” BRDF</a:t>
            </a:r>
            <a:endParaRPr dirty="0">
              <a:sym typeface="+mn-ea"/>
            </a:endParaRPr>
          </a:p>
        </p:txBody>
      </p:sp>
      <p:sp>
        <p:nvSpPr>
          <p:cNvPr id="5" name="文本框 4"/>
          <p:cNvSpPr txBox="1"/>
          <p:nvPr>
            <p:custDataLst>
              <p:tags r:id="rId1"/>
            </p:custDataLst>
          </p:nvPr>
        </p:nvSpPr>
        <p:spPr>
          <a:xfrm>
            <a:off x="0" y="740549"/>
            <a:ext cx="7245928" cy="506730"/>
          </a:xfrm>
          <a:prstGeom prst="rect">
            <a:avLst/>
          </a:prstGeom>
          <a:noFill/>
        </p:spPr>
        <p:txBody>
          <a:bodyPr wrap="square" rtlCol="0" anchor="t">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紧接着给出了</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Disney</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模型的一些参数的信息，以及参数影响例图：</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7174807" y="931684"/>
            <a:ext cx="4963218" cy="4994738"/>
          </a:xfrm>
          <a:prstGeom prst="rect">
            <a:avLst/>
          </a:prstGeom>
        </p:spPr>
      </p:pic>
      <p:sp>
        <p:nvSpPr>
          <p:cNvPr id="2" name="文本框 1"/>
          <p:cNvSpPr txBox="1"/>
          <p:nvPr/>
        </p:nvSpPr>
        <p:spPr>
          <a:xfrm>
            <a:off x="243840" y="1263650"/>
            <a:ext cx="6883400" cy="4799965"/>
          </a:xfrm>
          <a:prstGeom prst="rect">
            <a:avLst/>
          </a:prstGeom>
          <a:noFill/>
        </p:spPr>
        <p:txBody>
          <a:bodyPr wrap="square" rtlCol="0" anchor="t">
            <a:spAutoFit/>
          </a:bodyPr>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err="1">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baseColor</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基础颜色：表面颜色，通常由纹理贴图提供。</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subsurface</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次表面：使用一个次表面近似值来控制</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diffuse</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形状。</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metallic</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金属性：控制材质金属程度，</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表示非金属，</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表示金属，这控制两种不同表面模型的线性组合，其金属模型没有漫反射且镜面反射的颜色等于基础颜色。</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specular</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镜面：入射光镜面部分，可以用它代替一个显式的折射率。</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err="1">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specularTint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染色镜面：需要美术同学控制的镜面反射受到基础颜色的染色程度，掠射角的</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specular</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是不会染色的。</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roughness</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粗糙度：表面粗糙度，同时控制</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diffuse</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specular</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anisotropic</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各向异性：各向异性程度，控制镜面高光的宽高比，</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表示各向同性，</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表示最大各向异性。</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sheen</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光泽度：控制</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grazing</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效果，主要用于布料。</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err="1">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sheenTint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染色光泽：基础颜色对</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sheen</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的染色程度。</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clearcoat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清晰涂层：额外用于特殊用途的</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specular lobe</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kumimoji="0" lang="zh-CN" altLang="en-US" sz="1800" b="0" i="0" u="none" strike="noStrike" kern="1200" cap="none" spc="0" normalizeH="0" baseline="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lang="en-US" altLang="zh-CN" sz="1800" noProof="0" dirty="0" err="1">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clearcoatGloss</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：控制</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clearcoat</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的光泽程度，</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表示一个缎面效果，</a:t>
            </a:r>
            <a:r>
              <a:rPr lang="en-US" altLang="zh-CN"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表示一个光泽面效果。</a:t>
            </a:r>
            <a:endParaRPr lang="zh-CN" altLang="en-US" sz="1800" noProof="0" dirty="0">
              <a:ln>
                <a:noFill/>
              </a:ln>
              <a:solidFill>
                <a:srgbClr val="121212"/>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Diffuse model details</a:t>
            </a:r>
            <a:endParaRPr lang="en-US" altLang="zh-CN" dirty="0"/>
          </a:p>
        </p:txBody>
      </p:sp>
      <p:sp>
        <p:nvSpPr>
          <p:cNvPr id="5" name="文本框 4"/>
          <p:cNvSpPr txBox="1"/>
          <p:nvPr>
            <p:custDataLst>
              <p:tags r:id="rId1"/>
            </p:custDataLst>
          </p:nvPr>
        </p:nvSpPr>
        <p:spPr>
          <a:xfrm>
            <a:off x="347980" y="850265"/>
            <a:ext cx="11360150" cy="506730"/>
          </a:xfrm>
          <a:prstGeom prst="rect">
            <a:avLst/>
          </a:prstGeom>
          <a:noFill/>
        </p:spPr>
        <p:txBody>
          <a:bodyPr wrap="square" rtlCol="0" anchor="t">
            <a:spAutoFit/>
          </a:bodyPr>
          <a:lstStyle/>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因为diffuse表示的就是进入次表面并多次散射后再折射出表面的光线，因此许多模型有一个diffuse菲涅尔函数：</a:t>
            </a: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sp>
        <p:nvSpPr>
          <p:cNvPr id="2" name="文本框 1"/>
          <p:cNvSpPr txBox="1"/>
          <p:nvPr/>
        </p:nvSpPr>
        <p:spPr>
          <a:xfrm>
            <a:off x="347980" y="1830705"/>
            <a:ext cx="11360785" cy="922020"/>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F()是反射模型的菲涅尔项，考虑到菲涅耳折射定律和保持Helmholtz可逆性，都有必要计算两遍折射，即进入介质和离开介质，这也是上面公式的来源。</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7" name="图片 6"/>
          <p:cNvPicPr>
            <a:picLocks noChangeAspect="1"/>
          </p:cNvPicPr>
          <p:nvPr>
            <p:custDataLst>
              <p:tags r:id="rId2"/>
            </p:custDataLst>
          </p:nvPr>
        </p:nvPicPr>
        <p:blipFill>
          <a:blip r:embed="rId3"/>
          <a:stretch>
            <a:fillRect/>
          </a:stretch>
        </p:blipFill>
        <p:spPr>
          <a:xfrm>
            <a:off x="4432935" y="1328420"/>
            <a:ext cx="3190875" cy="50228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Diffuse model details</a:t>
            </a:r>
            <a:endParaRPr lang="en-US" altLang="zh-CN" dirty="0"/>
          </a:p>
        </p:txBody>
      </p:sp>
      <p:sp>
        <p:nvSpPr>
          <p:cNvPr id="5" name="文本框 4"/>
          <p:cNvSpPr txBox="1"/>
          <p:nvPr>
            <p:custDataLst>
              <p:tags r:id="rId1"/>
            </p:custDataLst>
          </p:nvPr>
        </p:nvSpPr>
        <p:spPr>
          <a:xfrm>
            <a:off x="347980" y="850265"/>
            <a:ext cx="11360150" cy="506730"/>
          </a:xfrm>
          <a:prstGeom prst="rect">
            <a:avLst/>
          </a:prstGeom>
          <a:noFill/>
        </p:spPr>
        <p:txBody>
          <a:bodyPr wrap="square" rtlCol="0" anchor="t">
            <a:spAutoFit/>
          </a:bodyPr>
          <a:lstStyle/>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因为diffuse表示的就是进入次表面并多次散射后再折射出表面的光线，因此许多模型有一个diffuse菲涅尔函数：</a:t>
            </a: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sp>
        <p:nvSpPr>
          <p:cNvPr id="2" name="文本框 1"/>
          <p:cNvSpPr txBox="1"/>
          <p:nvPr/>
        </p:nvSpPr>
        <p:spPr>
          <a:xfrm>
            <a:off x="347980" y="1830705"/>
            <a:ext cx="11360785" cy="922020"/>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F()是反射模型的菲涅尔项，考虑到菲涅耳折射定律和保持Helmholtz可逆性，都有必要计算两遍折射，即进入介质和离开介质，这也是上面公式的来源。</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文本框 3"/>
          <p:cNvSpPr txBox="1"/>
          <p:nvPr/>
        </p:nvSpPr>
        <p:spPr>
          <a:xfrm>
            <a:off x="347980" y="3008630"/>
            <a:ext cx="11360785" cy="922020"/>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基于Disney的发现，作者开发了一个新的diffuse经验模型，来使光滑表面的diffuse菲涅尔阴影和粗糙表面的额外高光之间合理过渡。这会导致一个更加合理和更有物理基础的效果表现。</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7" name="文本框 6"/>
          <p:cNvSpPr txBox="1"/>
          <p:nvPr/>
        </p:nvSpPr>
        <p:spPr>
          <a:xfrm>
            <a:off x="347980" y="4186555"/>
            <a:ext cx="11359515" cy="1337945"/>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在Disney的模型中，忽略了折射率对diffuse菲涅尔项的影响，并假设没有diffuse能量损失，这允许我们直接确定diffuse的颜色。使用Schlick菲涅尔项近似值，并将掠射角垂直反射值修改成通过粗糙度控制的一个非0特定参数，则基础漫反射模型为：</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8" name="图片 7"/>
          <p:cNvPicPr>
            <a:picLocks noChangeAspect="1"/>
          </p:cNvPicPr>
          <p:nvPr>
            <p:custDataLst>
              <p:tags r:id="rId2"/>
            </p:custDataLst>
          </p:nvPr>
        </p:nvPicPr>
        <p:blipFill>
          <a:blip r:embed="rId3"/>
          <a:stretch>
            <a:fillRect/>
          </a:stretch>
        </p:blipFill>
        <p:spPr>
          <a:xfrm>
            <a:off x="4432935" y="1328420"/>
            <a:ext cx="3190875" cy="50228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3191510" y="5273675"/>
            <a:ext cx="5809615" cy="94361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Diffuse model details</a:t>
            </a:r>
            <a:endParaRPr lang="en-US" altLang="zh-CN" dirty="0"/>
          </a:p>
        </p:txBody>
      </p:sp>
      <p:pic>
        <p:nvPicPr>
          <p:cNvPr id="9" name="图片 8"/>
          <p:cNvPicPr>
            <a:picLocks noChangeAspect="1"/>
          </p:cNvPicPr>
          <p:nvPr>
            <p:custDataLst>
              <p:tags r:id="rId1"/>
            </p:custDataLst>
          </p:nvPr>
        </p:nvPicPr>
        <p:blipFill>
          <a:blip r:embed="rId2"/>
          <a:stretch>
            <a:fillRect/>
          </a:stretch>
        </p:blipFill>
        <p:spPr>
          <a:xfrm>
            <a:off x="3402330" y="939800"/>
            <a:ext cx="5809615" cy="943610"/>
          </a:xfrm>
          <a:prstGeom prst="rect">
            <a:avLst/>
          </a:prstGeom>
        </p:spPr>
      </p:pic>
      <p:sp>
        <p:nvSpPr>
          <p:cNvPr id="3" name="文本框 2"/>
          <p:cNvSpPr txBox="1"/>
          <p:nvPr/>
        </p:nvSpPr>
        <p:spPr>
          <a:xfrm>
            <a:off x="609600" y="2283460"/>
            <a:ext cx="11116310" cy="922020"/>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这会产生一个diffuse菲涅尔阴影，从而在掠射角下，光滑曲面diffuse反射率减少0.5且粗糙表面diffuse反射率增加到2.5。这会产生一个较好匹配MERL测量值的数据，如</a:t>
            </a:r>
            <a:r>
              <a:rPr lang="zh-CN" altLang="en-US"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下图</a:t>
            </a: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不同粗糙度的BRDF切片：</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6" name="图片 5"/>
          <p:cNvPicPr>
            <a:picLocks noChangeAspect="1"/>
          </p:cNvPicPr>
          <p:nvPr>
            <p:custDataLst>
              <p:tags r:id="rId3"/>
            </p:custDataLst>
          </p:nvPr>
        </p:nvPicPr>
        <p:blipFill>
          <a:blip r:embed="rId4"/>
          <a:stretch>
            <a:fillRect/>
          </a:stretch>
        </p:blipFill>
        <p:spPr>
          <a:xfrm>
            <a:off x="2317115" y="3647440"/>
            <a:ext cx="7980045" cy="235331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Specular D details</a:t>
            </a:r>
            <a:endParaRPr lang="en-US" altLang="zh-CN" dirty="0"/>
          </a:p>
        </p:txBody>
      </p:sp>
      <p:sp>
        <p:nvSpPr>
          <p:cNvPr id="5" name="文本框 4"/>
          <p:cNvSpPr txBox="1"/>
          <p:nvPr>
            <p:custDataLst>
              <p:tags r:id="rId1"/>
            </p:custDataLst>
          </p:nvPr>
        </p:nvSpPr>
        <p:spPr>
          <a:xfrm>
            <a:off x="263237" y="728346"/>
            <a:ext cx="11637818" cy="2999740"/>
          </a:xfrm>
          <a:prstGeom prst="rect">
            <a:avLst/>
          </a:prstGeom>
          <a:noFill/>
        </p:spPr>
        <p:txBody>
          <a:bodyPr wrap="square" rtlCol="0" anchor="t">
            <a:spAutoFit/>
          </a:bodyPr>
          <a:lstStyle/>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在著名的微表面模型中，GGX有在最长的拖尾，它的模型事实上等同于TR模型，然而其拖尾对于许多材质而言依然不够长。TR比较了他们的模型和其他模型对粗糙玻璃的测量值，这些其他模型中Berry模型有一个非常接近的结构，只是将TR中的一个指数2改为了1，却有一个更长的拖尾。这启发了一个拥有可变指数的通用分布，我们称之为通用TR或GTR分布，</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其中 c是一个缩放参数,a是roughness。</a:t>
            </a:r>
            <a:endParaRPr kumimoji="0" lang="zh-CN" altLang="en-US"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pic>
        <p:nvPicPr>
          <p:cNvPr id="2" name="图片 1"/>
          <p:cNvPicPr>
            <a:picLocks noChangeAspect="1"/>
          </p:cNvPicPr>
          <p:nvPr>
            <p:custDataLst>
              <p:tags r:id="rId2"/>
            </p:custDataLst>
          </p:nvPr>
        </p:nvPicPr>
        <p:blipFill>
          <a:blip r:embed="rId3"/>
          <a:stretch>
            <a:fillRect/>
          </a:stretch>
        </p:blipFill>
        <p:spPr>
          <a:xfrm>
            <a:off x="2996565" y="2152015"/>
            <a:ext cx="3100070" cy="1015365"/>
          </a:xfrm>
          <a:prstGeom prst="rect">
            <a:avLst/>
          </a:prstGeom>
        </p:spPr>
      </p:pic>
      <p:sp>
        <p:nvSpPr>
          <p:cNvPr id="4" name="文本框 3"/>
          <p:cNvSpPr txBox="1"/>
          <p:nvPr/>
        </p:nvSpPr>
        <p:spPr>
          <a:xfrm>
            <a:off x="263525" y="4763770"/>
            <a:ext cx="11638280" cy="1337945"/>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对于BRDF，我们选择两个固定的specular lobe，都使用GTR模型。主要的lobe使用γ值为2，次级lobe的γ值为1，主要的lobe代表了基本的材质，支持各向异性和金属性，而次级lobe代表了clearcoat层覆盖在基本材质之上，因此这必须是各向同性且非金属性的。</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7" name="图片 6"/>
          <p:cNvPicPr>
            <a:picLocks noChangeAspect="1"/>
          </p:cNvPicPr>
          <p:nvPr>
            <p:custDataLst>
              <p:tags r:id="rId4"/>
            </p:custDataLst>
          </p:nvPr>
        </p:nvPicPr>
        <p:blipFill>
          <a:blip r:embed="rId5"/>
          <a:stretch>
            <a:fillRect/>
          </a:stretch>
        </p:blipFill>
        <p:spPr>
          <a:xfrm>
            <a:off x="6710045" y="2195195"/>
            <a:ext cx="4939030" cy="245745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Specular F details</a:t>
            </a:r>
            <a:endParaRPr lang="en-US" altLang="zh-CN" dirty="0"/>
          </a:p>
        </p:txBody>
      </p:sp>
      <p:sp>
        <p:nvSpPr>
          <p:cNvPr id="5" name="文本框 4"/>
          <p:cNvSpPr txBox="1"/>
          <p:nvPr>
            <p:custDataLst>
              <p:tags r:id="rId1"/>
            </p:custDataLst>
          </p:nvPr>
        </p:nvSpPr>
        <p:spPr>
          <a:xfrm>
            <a:off x="271780" y="960755"/>
            <a:ext cx="11527790" cy="922020"/>
          </a:xfrm>
          <a:prstGeom prst="rect">
            <a:avLst/>
          </a:prstGeom>
          <a:noFill/>
        </p:spPr>
        <p:txBody>
          <a:bodyPr wrap="square" rtlCol="0" anchor="t">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Disney故意让Schlick近似的菲涅尔项比完全的菲涅尔方程简单很多，因为这个近似导致的误差比其他原因带来的误差小得多。</a:t>
            </a:r>
            <a:endParaRPr kumimoji="0" lang="en-US" altLang="zh-CN" sz="18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p:txBody>
      </p:sp>
      <p:pic>
        <p:nvPicPr>
          <p:cNvPr id="2" name="图片 1"/>
          <p:cNvPicPr>
            <a:picLocks noChangeAspect="1"/>
          </p:cNvPicPr>
          <p:nvPr>
            <p:custDataLst>
              <p:tags r:id="rId2"/>
            </p:custDataLst>
          </p:nvPr>
        </p:nvPicPr>
        <p:blipFill>
          <a:blip r:embed="rId3"/>
          <a:stretch>
            <a:fillRect/>
          </a:stretch>
        </p:blipFill>
        <p:spPr>
          <a:xfrm>
            <a:off x="3998595" y="1655445"/>
            <a:ext cx="4659630" cy="731520"/>
          </a:xfrm>
          <a:prstGeom prst="rect">
            <a:avLst/>
          </a:prstGeom>
        </p:spPr>
      </p:pic>
      <p:sp>
        <p:nvSpPr>
          <p:cNvPr id="4" name="文本框 3"/>
          <p:cNvSpPr txBox="1"/>
          <p:nvPr/>
        </p:nvSpPr>
        <p:spPr>
          <a:xfrm>
            <a:off x="272415" y="2699385"/>
            <a:ext cx="11527155" cy="1337945"/>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F0作为一个常量，表示法线方向入射光的反射率，对于绝缘体这个值是颜色无关的，对于金属这个值是相关颜色的。实际值取决于折射率。请注意，镜面反射来自微表面，因此F 取决于θd ，即光矢量和微法线（即半矢量）之间的角度，而不是与表面法线的入射角</a:t>
            </a:r>
            <a:r>
              <a:rPr lang="zh-CN" altLang="en-US"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7" name="文本框 6"/>
          <p:cNvSpPr txBox="1"/>
          <p:nvPr/>
        </p:nvSpPr>
        <p:spPr>
          <a:xfrm>
            <a:off x="272415" y="4470400"/>
            <a:ext cx="11527790" cy="922020"/>
          </a:xfrm>
          <a:prstGeom prst="rect">
            <a:avLst/>
          </a:prstGeom>
          <a:noFill/>
        </p:spPr>
        <p:txBody>
          <a:bodyPr wrap="square" rtlCol="0" anchor="t">
            <a:spAutoFit/>
          </a:bodyPr>
          <a:p>
            <a:pPr marL="0" marR="0" lvl="0" algn="l" defTabSz="914400" rtl="0" eaLnBrk="0" fontAlgn="base" latinLnBrk="0" hangingPunct="0">
              <a:lnSpc>
                <a:spcPct val="150000"/>
              </a:lnSpc>
              <a:buClrTx/>
              <a:buSzTx/>
              <a:buFontTx/>
              <a:buNone/>
              <a:defRPr/>
            </a:pPr>
            <a:r>
              <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Fresnel函数可以被看作是在入射镜面反射率和统一性之间的插值（非线性）。请注意，由于所有的光都被反射，所以在掠射角时，响应变成了非彩色的。</a:t>
            </a:r>
            <a:endParaRPr lang="en-US" altLang="zh-CN" sz="18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Specular G details</a:t>
            </a:r>
            <a:endParaRPr lang="en-US" altLang="zh-CN" dirty="0"/>
          </a:p>
        </p:txBody>
      </p:sp>
      <p:sp>
        <p:nvSpPr>
          <p:cNvPr id="5" name="文本框 4"/>
          <p:cNvSpPr txBox="1"/>
          <p:nvPr>
            <p:custDataLst>
              <p:tags r:id="rId1"/>
            </p:custDataLst>
          </p:nvPr>
        </p:nvSpPr>
        <p:spPr>
          <a:xfrm>
            <a:off x="361950" y="875030"/>
            <a:ext cx="11300460" cy="3269615"/>
          </a:xfrm>
          <a:prstGeom prst="rect">
            <a:avLst/>
          </a:prstGeom>
          <a:noFill/>
        </p:spPr>
        <p:txBody>
          <a:bodyPr wrap="square" rtlCol="0" anchor="t">
            <a:spAutoFit/>
          </a:bodyPr>
          <a:lstStyle/>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Disney模型中使用了一个混合方法。</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考虑到Smith阴影项对主要specular的作用，选择了GGX推导的G项为基础，但是重新映射了粗糙度来减少对于闪亮表面的额外曝光。为此，将原来的粗糙度范围从[0, 1]线性缩放到了[0.5, 1]。如前所述，做这个缩放之后需要做一个平方，所以最终的</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α</a:t>
            </a:r>
            <a:r>
              <a:rPr kumimoji="0" lang="en-US" altLang="zh-CN" sz="1800" b="0" i="0" u="none" strike="noStrike" kern="100" cap="none" spc="0" normalizeH="0" baseline="-2500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g</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值等于</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(0.5 + roughness/2)</a:t>
            </a:r>
            <a:r>
              <a:rPr kumimoji="0" lang="en-US" altLang="zh-CN" sz="1800" b="0" i="0" u="none" strike="noStrike" kern="100" cap="none" spc="0" normalizeH="0" baseline="3000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2</a:t>
            </a:r>
            <a:r>
              <a:rPr kumimoji="0" lang="zh-CN" altLang="en-US" sz="1800" b="0" i="0" u="none" strike="noStrike" kern="100" cap="none" spc="0" normalizeH="0" baseline="-25000" noProof="0" dirty="0">
                <a:ln>
                  <a:noFill/>
                </a:ln>
                <a:solidFill>
                  <a:srgbClr val="121212"/>
                </a:solidFill>
                <a:effectLst/>
                <a:uLnTx/>
                <a:uFillTx/>
                <a:latin typeface="-apple-system"/>
                <a:ea typeface="等线" panose="02010600030101010101" pitchFamily="2" charset="-122"/>
                <a:cs typeface="Times New Roman" panose="02020603050405020304" pitchFamily="18" charset="0"/>
              </a:rPr>
              <a:t>。</a:t>
            </a:r>
            <a:endParaRPr kumimoji="0" lang="en-US" altLang="zh-CN" sz="1800" b="0" i="0" u="none" strike="noStrike" kern="100" cap="none" spc="0" normalizeH="0" baseline="-25000" noProof="0" dirty="0">
              <a:ln>
                <a:noFill/>
              </a:ln>
              <a:solidFill>
                <a:srgbClr val="121212"/>
              </a:solidFill>
              <a:effectLst/>
              <a:uLnTx/>
              <a:uFillTx/>
              <a:latin typeface="-apple-system"/>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defRPr/>
            </a:pPr>
            <a:endParaRPr kumimoji="0" lang="en-US" altLang="zh-CN" sz="1800" b="0" i="0" u="none" strike="noStrike" kern="100" cap="none" spc="0" normalizeH="0" baseline="-25000" noProof="0" dirty="0">
              <a:ln>
                <a:noFill/>
              </a:ln>
              <a:solidFill>
                <a:srgbClr val="121212"/>
              </a:solidFill>
              <a:effectLst/>
              <a:uLnTx/>
              <a:uFillTx/>
              <a:latin typeface="-apple-system"/>
              <a:ea typeface="等线" panose="02010600030101010101" pitchFamily="2" charset="-122"/>
              <a:cs typeface="Times New Roman" panose="02020603050405020304" pitchFamily="18" charset="0"/>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这种重新映射是基于与测量数据的比较，以及艺术家的反馈，即镜面对于小的粗糙度值来说 "太热"。这给我们提供了一个随粗糙度变化的G函数，至少有一部分是基于物理的，而且似乎是可信的。对于清漆镜面，没有Smith G的推导，只是简单地使用固定粗糙度为0.25的GGX G，结果发现是可信的，在艺术上也是令人愉悦的。</a:t>
            </a:r>
            <a:endParaRPr kumimoji="0" lang="en-US" altLang="zh-CN" sz="1800" b="0" i="0" u="none" strike="noStrike"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t>Layering vs parameter blending</a:t>
            </a:r>
            <a:endParaRPr lang="en-US" altLang="zh-CN" dirty="0"/>
          </a:p>
        </p:txBody>
      </p:sp>
      <p:sp>
        <p:nvSpPr>
          <p:cNvPr id="5" name="文本框 4"/>
          <p:cNvSpPr txBox="1"/>
          <p:nvPr>
            <p:custDataLst>
              <p:tags r:id="rId1"/>
            </p:custDataLst>
          </p:nvPr>
        </p:nvSpPr>
        <p:spPr>
          <a:xfrm>
            <a:off x="372684" y="780529"/>
            <a:ext cx="11445243" cy="3830955"/>
          </a:xfrm>
          <a:prstGeom prst="rect">
            <a:avLst/>
          </a:prstGeom>
          <a:noFill/>
        </p:spPr>
        <p:txBody>
          <a:bodyPr wrap="square" rtlCol="0" anchor="t">
            <a:spAutoFit/>
          </a:bodyPr>
          <a:lstStyle/>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最后介绍了分层与参数混合的细节信息：</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一旦确定了新的模型，就需要决定如何将其整合到我们的着色器中。</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第一个问题是哪些参数需要在空间上变化，答案是所有的参数；如果一个艺术家只是想把两种不同的材料放在一个表面上，并在它们之间进行遮罩，那么他们将需要在所有的参数之间进行插值。另外，遮罩会被过滤，在遮罩的模糊边缘，材料的反应必须保持可信度。</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这样的设计原则有一个好处就是所有参数都是归一化的和视觉线性的，从而使材质插值能有一个直观的方法，如下左图所示的例子。</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algn="l" defTabSz="914400" rtl="0" eaLnBrk="0" fontAlgn="base" latinLnBrk="0" hangingPunct="0">
              <a:lnSpc>
                <a:spcPct val="150000"/>
              </a:lnSpc>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Disney最终的想法，是让艺术家选择一系列材质并进行简单的混合，这表现出了一个成功的效果以及简单地工作流程，其着色器UI如下右图。</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46477" y="4689657"/>
            <a:ext cx="4934639" cy="1352739"/>
          </a:xfrm>
          <a:prstGeom prst="rect">
            <a:avLst/>
          </a:prstGeom>
        </p:spPr>
      </p:pic>
      <p:pic>
        <p:nvPicPr>
          <p:cNvPr id="6" name="图片 5"/>
          <p:cNvPicPr>
            <a:picLocks noChangeAspect="1"/>
          </p:cNvPicPr>
          <p:nvPr/>
        </p:nvPicPr>
        <p:blipFill>
          <a:blip r:embed="rId3"/>
          <a:stretch>
            <a:fillRect/>
          </a:stretch>
        </p:blipFill>
        <p:spPr>
          <a:xfrm>
            <a:off x="5171972" y="4375427"/>
            <a:ext cx="6972162" cy="1666969"/>
          </a:xfrm>
          <a:prstGeom prst="rect">
            <a:avLst/>
          </a:prstGeom>
        </p:spPr>
      </p:pic>
      <p:pic>
        <p:nvPicPr>
          <p:cNvPr id="8" name="图片 7"/>
          <p:cNvPicPr>
            <a:picLocks noChangeAspect="1"/>
          </p:cNvPicPr>
          <p:nvPr/>
        </p:nvPicPr>
        <p:blipFill>
          <a:blip r:embed="rId4"/>
          <a:stretch>
            <a:fillRect/>
          </a:stretch>
        </p:blipFill>
        <p:spPr>
          <a:xfrm>
            <a:off x="1665952" y="6042396"/>
            <a:ext cx="1695687" cy="171474"/>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第四部分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en-US" altLang="zh-CN" dirty="0"/>
              <a:t>LTC</a:t>
            </a:r>
            <a:r>
              <a:rPr lang="zh-CN" altLang="en-US" dirty="0"/>
              <a:t>多边形光源着色</a:t>
            </a:r>
            <a:endParaRPr lang="zh-CN" altLang="en-US" dirty="0"/>
          </a:p>
        </p:txBody>
      </p:sp>
      <p:sp>
        <p:nvSpPr>
          <p:cNvPr id="25" name="文本占位符 24"/>
          <p:cNvSpPr>
            <a:spLocks noGrp="1"/>
          </p:cNvSpPr>
          <p:nvPr>
            <p:ph type="body" sz="quarter" idx="14"/>
          </p:nvPr>
        </p:nvSpPr>
        <p:spPr>
          <a:xfrm>
            <a:off x="561340" y="3837940"/>
            <a:ext cx="9755505" cy="1522730"/>
          </a:xfrm>
        </p:spPr>
        <p:txBody>
          <a:bodyPr/>
          <a:lstStyle/>
          <a:p>
            <a:r>
              <a:rPr lang="zh-CN">
                <a:sym typeface="+mn-ea"/>
              </a:rPr>
              <a:t>Real-Time Polygonal-Light Shading with Linearly Transformed Cosines</a:t>
            </a:r>
            <a:endParaRPr lang="zh-CN">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问题提出：多边形光源着色</a:t>
            </a:r>
            <a:endParaRPr dirty="0">
              <a:sym typeface="+mn-ea"/>
            </a:endParaRPr>
          </a:p>
        </p:txBody>
      </p:sp>
      <p:sp>
        <p:nvSpPr>
          <p:cNvPr id="5" name="文本框 4"/>
          <p:cNvSpPr txBox="1"/>
          <p:nvPr/>
        </p:nvSpPr>
        <p:spPr>
          <a:xfrm>
            <a:off x="803275" y="1029335"/>
            <a:ext cx="10584815" cy="369332"/>
          </a:xfrm>
          <a:prstGeom prst="rect">
            <a:avLst/>
          </a:prstGeom>
          <a:noFill/>
        </p:spPr>
        <p:txBody>
          <a:bodyPr wrap="square" rtlCol="0" anchor="t">
            <a:spAutoFit/>
          </a:bodyPr>
          <a:lstStyle/>
          <a:p>
            <a:r>
              <a:rPr lang="zh-CN" altLang="en-US" dirty="0">
                <a:sym typeface="+mn-ea"/>
              </a:rPr>
              <a:t>对多边形光源进行着色，需要计算该多边形上光照的积分，可由以下公式描述：</a:t>
            </a:r>
            <a:endParaRPr lang="zh-CN" altLang="en-US" dirty="0"/>
          </a:p>
        </p:txBody>
      </p:sp>
      <p:pic>
        <p:nvPicPr>
          <p:cNvPr id="3" name="图片 2"/>
          <p:cNvPicPr>
            <a:picLocks noChangeAspect="1"/>
          </p:cNvPicPr>
          <p:nvPr/>
        </p:nvPicPr>
        <p:blipFill>
          <a:blip r:embed="rId1"/>
          <a:stretch>
            <a:fillRect/>
          </a:stretch>
        </p:blipFill>
        <p:spPr>
          <a:xfrm>
            <a:off x="3078679" y="1879961"/>
            <a:ext cx="6034006" cy="1193434"/>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803275" y="3688775"/>
                <a:ext cx="8836562" cy="1477328"/>
              </a:xfrm>
              <a:prstGeom prst="rect">
                <a:avLst/>
              </a:prstGeom>
              <a:noFill/>
            </p:spPr>
            <p:txBody>
              <a:bodyPr wrap="square" rtlCol="0">
                <a:spAutoFit/>
              </a:bodyPr>
              <a:lstStyle/>
              <a:p>
                <a:r>
                  <a:rPr lang="zh-CN" altLang="en-US" dirty="0"/>
                  <a:t>其中</a:t>
                </a:r>
                <a14:m>
                  <m:oMath xmlns:m="http://schemas.openxmlformats.org/officeDocument/2006/math">
                    <m:r>
                      <a:rPr lang="en-US" altLang="zh-CN" b="0" i="1" smtClean="0">
                        <a:latin typeface="Cambria Math" panose="02040503050406030204" charset="0"/>
                      </a:rPr>
                      <m:t>𝐿</m:t>
                    </m:r>
                  </m:oMath>
                </a14:m>
                <a:r>
                  <a:rPr lang="zh-CN" altLang="en-US" dirty="0"/>
                  <a:t>是由光源发出的辐射亮度（</a:t>
                </a:r>
                <a:r>
                  <a:rPr lang="en-US" altLang="zh-CN" dirty="0"/>
                  <a:t>radiance</a:t>
                </a:r>
                <a:r>
                  <a:rPr lang="zh-CN" altLang="en-US" dirty="0"/>
                  <a:t>），</a:t>
                </a:r>
                <a14:m>
                  <m:oMath xmlns:m="http://schemas.openxmlformats.org/officeDocument/2006/math">
                    <m:r>
                      <a:rPr lang="en-US" altLang="zh-CN" b="0" i="1" smtClean="0">
                        <a:latin typeface="Cambria Math" panose="02040503050406030204" charset="0"/>
                      </a:rPr>
                      <m:t>𝜌</m:t>
                    </m:r>
                  </m:oMath>
                </a14:m>
                <a:r>
                  <a:rPr lang="zh-CN" altLang="en-US" dirty="0"/>
                  <a:t>表示</a:t>
                </a:r>
                <a:r>
                  <a:rPr lang="en-US" altLang="zh-CN" dirty="0"/>
                  <a:t>BRDF</a:t>
                </a:r>
                <a:endParaRPr lang="en-US" altLang="zh-CN" dirty="0"/>
              </a:p>
              <a:p>
                <a:r>
                  <a:rPr lang="zh-CN" altLang="en-US" dirty="0"/>
                  <a:t>文章希望实现实时着色计算，同时能有基于</a:t>
                </a:r>
                <a:r>
                  <a:rPr lang="en-US" altLang="zh-CN" dirty="0"/>
                  <a:t>BRDF</a:t>
                </a:r>
                <a:r>
                  <a:rPr lang="zh-CN" altLang="en-US" dirty="0"/>
                  <a:t>的物理效果</a:t>
                </a:r>
                <a:endParaRPr lang="en-US" altLang="zh-CN" dirty="0"/>
              </a:p>
              <a:p>
                <a:r>
                  <a:rPr lang="zh-CN" altLang="en-US" dirty="0"/>
                  <a:t>然而，球面多边形上的积分计算困难，并且</a:t>
                </a:r>
                <a:r>
                  <a:rPr lang="en-US" altLang="zh-CN" dirty="0"/>
                  <a:t>BRDF</a:t>
                </a:r>
                <a:r>
                  <a:rPr lang="zh-CN" altLang="en-US" dirty="0"/>
                  <a:t>函数较为复杂</a:t>
                </a:r>
                <a:endParaRPr lang="en-US" altLang="zh-CN" dirty="0"/>
              </a:p>
              <a:p>
                <a:endParaRPr lang="en-US" altLang="zh-CN" dirty="0"/>
              </a:p>
              <a:p>
                <a:r>
                  <a:rPr lang="zh-CN" altLang="en-US" dirty="0"/>
                  <a:t>为解决以上问题，文章提出了</a:t>
                </a:r>
                <a:r>
                  <a:rPr lang="zh-CN" altLang="en-US" b="1" dirty="0"/>
                  <a:t>线性变换球面分布（</a:t>
                </a:r>
                <a:r>
                  <a:rPr lang="en-US" altLang="zh-CN" b="1" dirty="0"/>
                  <a:t>LTSD</a:t>
                </a:r>
                <a:r>
                  <a:rPr lang="zh-CN" altLang="en-US" b="1" dirty="0"/>
                  <a:t>）</a:t>
                </a:r>
                <a:r>
                  <a:rPr lang="zh-CN" altLang="en-US" dirty="0"/>
                  <a:t>以及</a:t>
                </a:r>
                <a:r>
                  <a:rPr lang="zh-CN" altLang="en-US" b="1" dirty="0"/>
                  <a:t>线性变换余弦（</a:t>
                </a:r>
                <a:r>
                  <a:rPr lang="en-US" altLang="zh-CN" b="1" dirty="0"/>
                  <a:t>LTC</a:t>
                </a:r>
                <a:r>
                  <a:rPr lang="zh-CN" altLang="en-US" b="1" dirty="0"/>
                  <a:t>）</a:t>
                </a:r>
                <a:endParaRPr lang="zh-CN" altLang="en-US" b="1" dirty="0"/>
              </a:p>
            </p:txBody>
          </p:sp>
        </mc:Choice>
        <mc:Fallback>
          <p:sp>
            <p:nvSpPr>
              <p:cNvPr id="6" name="文本框 5"/>
              <p:cNvSpPr txBox="1">
                <a:spLocks noRot="1" noChangeAspect="1" noMove="1" noResize="1" noEditPoints="1" noAdjustHandles="1" noChangeArrowheads="1" noChangeShapeType="1" noTextEdit="1"/>
              </p:cNvSpPr>
              <p:nvPr/>
            </p:nvSpPr>
            <p:spPr>
              <a:xfrm>
                <a:off x="803275" y="3688775"/>
                <a:ext cx="8836562" cy="1477328"/>
              </a:xfrm>
              <a:prstGeom prst="rect">
                <a:avLst/>
              </a:prstGeom>
              <a:blipFill rotWithShape="1">
                <a:blip r:embed="rId2"/>
                <a:stretch>
                  <a:fillRect t="-4" r="6" b="2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多边形光源着色</a:t>
            </a:r>
            <a:endParaRPr dirty="0">
              <a:sym typeface="+mn-ea"/>
            </a:endParaRPr>
          </a:p>
        </p:txBody>
      </p:sp>
      <p:sp>
        <p:nvSpPr>
          <p:cNvPr id="6" name="矩形 5"/>
          <p:cNvSpPr/>
          <p:nvPr/>
        </p:nvSpPr>
        <p:spPr>
          <a:xfrm>
            <a:off x="443230" y="2219960"/>
            <a:ext cx="11269980" cy="2675255"/>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74740" y="2392680"/>
            <a:ext cx="5418455" cy="2319655"/>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a:r>
              <a:rPr lang="zh-CN" altLang="en-US" sz="1600" dirty="0">
                <a:solidFill>
                  <a:schemeClr val="bg1"/>
                </a:solidFill>
              </a:rPr>
              <a:t>这张图片展示了想要实时实现的明暗处理。</a:t>
            </a:r>
            <a:endParaRPr lang="zh-CN" altLang="en-US" sz="1600" dirty="0">
              <a:solidFill>
                <a:schemeClr val="bg1"/>
              </a:solidFill>
            </a:endParaRPr>
          </a:p>
          <a:p>
            <a:pPr algn="just"/>
            <a:r>
              <a:rPr lang="zh-CN" altLang="en-US" sz="1600" dirty="0">
                <a:solidFill>
                  <a:schemeClr val="bg1"/>
                </a:solidFill>
              </a:rPr>
              <a:t>区域照明和物理材质组合使艺术家能够创建更逼真的图像，并对场景氛围提供更多的控制。</a:t>
            </a:r>
            <a:endParaRPr lang="zh-CN" altLang="en-US" sz="1600" dirty="0">
              <a:solidFill>
                <a:schemeClr val="bg1"/>
              </a:solidFill>
            </a:endParaRPr>
          </a:p>
          <a:p>
            <a:pPr algn="just"/>
            <a:r>
              <a:rPr lang="zh-CN" altLang="en-US" sz="1600" dirty="0">
                <a:solidFill>
                  <a:schemeClr val="bg1"/>
                </a:solidFill>
              </a:rPr>
              <a:t>然而，对实时图形来说，使用区域光进行着色是一个计算复杂的问题。我们希望研究这个问题的一个子部分：如何使用多边形灯光进行着色。</a:t>
            </a:r>
            <a:endParaRPr lang="zh-CN" altLang="en-US" sz="1600" dirty="0">
              <a:solidFill>
                <a:schemeClr val="bg1"/>
              </a:solidFill>
            </a:endParaRPr>
          </a:p>
        </p:txBody>
      </p:sp>
      <p:sp>
        <p:nvSpPr>
          <p:cNvPr id="8" name="矩形: 圆角 93"/>
          <p:cNvSpPr/>
          <p:nvPr/>
        </p:nvSpPr>
        <p:spPr>
          <a:xfrm>
            <a:off x="6174625" y="1676249"/>
            <a:ext cx="4376334"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如何使用多边形灯光进行着色</a:t>
            </a:r>
            <a:endParaRPr lang="zh-CN" altLang="en-US" sz="2400" b="1" dirty="0">
              <a:solidFill>
                <a:schemeClr val="accent4"/>
              </a:solidFill>
              <a:latin typeface="+mj-ea"/>
              <a:ea typeface="+mj-ea"/>
            </a:endParaRPr>
          </a:p>
        </p:txBody>
      </p:sp>
      <p:pic>
        <p:nvPicPr>
          <p:cNvPr id="11" name="图片 10"/>
          <p:cNvPicPr>
            <a:picLocks noChangeAspect="1"/>
          </p:cNvPicPr>
          <p:nvPr/>
        </p:nvPicPr>
        <p:blipFill>
          <a:blip r:embed="rId1"/>
          <a:stretch>
            <a:fillRect/>
          </a:stretch>
        </p:blipFill>
        <p:spPr>
          <a:xfrm>
            <a:off x="345834" y="1999999"/>
            <a:ext cx="5514341" cy="3122002"/>
          </a:xfrm>
          <a:prstGeom prst="rect">
            <a:avLst/>
          </a:prstGeom>
        </p:spPr>
      </p:pic>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9527540" cy="478155"/>
          </a:xfrm>
        </p:spPr>
        <p:txBody>
          <a:bodyPr wrap="square"/>
          <a:lstStyle/>
          <a:p>
            <a:r>
              <a:rPr lang="en-US" altLang="zh-CN" dirty="0">
                <a:sym typeface="+mn-ea"/>
              </a:rPr>
              <a:t>Linearly Transformed Spherical Distributions</a:t>
            </a:r>
            <a:endParaRPr dirty="0">
              <a:sym typeface="+mn-ea"/>
            </a:endParaRPr>
          </a:p>
        </p:txBody>
      </p:sp>
      <p:pic>
        <p:nvPicPr>
          <p:cNvPr id="3" name="图片 2"/>
          <p:cNvPicPr>
            <a:picLocks noChangeAspect="1"/>
          </p:cNvPicPr>
          <p:nvPr/>
        </p:nvPicPr>
        <p:blipFill>
          <a:blip r:embed="rId1"/>
          <a:stretch>
            <a:fillRect/>
          </a:stretch>
        </p:blipFill>
        <p:spPr>
          <a:xfrm>
            <a:off x="1733281" y="1312339"/>
            <a:ext cx="8403465" cy="2857908"/>
          </a:xfrm>
          <a:prstGeom prst="rect">
            <a:avLst/>
          </a:prstGeom>
        </p:spPr>
      </p:pic>
      <p:sp>
        <p:nvSpPr>
          <p:cNvPr id="4" name="文本框 3"/>
          <p:cNvSpPr txBox="1"/>
          <p:nvPr/>
        </p:nvSpPr>
        <p:spPr>
          <a:xfrm>
            <a:off x="1495022" y="4842456"/>
            <a:ext cx="9201956" cy="646331"/>
          </a:xfrm>
          <a:prstGeom prst="rect">
            <a:avLst/>
          </a:prstGeom>
          <a:noFill/>
        </p:spPr>
        <p:txBody>
          <a:bodyPr wrap="square" rtlCol="0">
            <a:spAutoFit/>
          </a:bodyPr>
          <a:lstStyle/>
          <a:p>
            <a:r>
              <a:rPr lang="zh-CN" altLang="en-US" dirty="0"/>
              <a:t>以一个三阶矩阵表示线性变换，作用于原始分布的方向向量，可以改变原始分布的形状</a:t>
            </a:r>
            <a:endParaRPr lang="en-US" altLang="zh-CN" dirty="0"/>
          </a:p>
          <a:p>
            <a:r>
              <a:rPr lang="zh-CN" altLang="en-US" dirty="0"/>
              <a:t>文章的核心思想就是用一个线性变换来拟合各类复杂的</a:t>
            </a:r>
            <a:r>
              <a:rPr lang="en-US" altLang="zh-CN" dirty="0"/>
              <a:t>BRDF</a:t>
            </a:r>
            <a:r>
              <a:rPr lang="zh-CN" altLang="en-US" dirty="0"/>
              <a:t>球面分布</a:t>
            </a:r>
            <a:endParaRPr lang="zh-CN" alt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1"/>
            <a:ext cx="8931275" cy="478155"/>
          </a:xfrm>
        </p:spPr>
        <p:txBody>
          <a:bodyPr wrap="square"/>
          <a:lstStyle/>
          <a:p>
            <a:r>
              <a:rPr lang="en-US" altLang="zh-CN" dirty="0">
                <a:sym typeface="+mn-ea"/>
              </a:rPr>
              <a:t>Linearly Transformed Spherical Distributions</a:t>
            </a:r>
            <a:endParaRPr dirty="0">
              <a:sym typeface="+mn-ea"/>
            </a:endParaRPr>
          </a:p>
        </p:txBody>
      </p:sp>
      <p:sp>
        <p:nvSpPr>
          <p:cNvPr id="3" name="文本框 2"/>
          <p:cNvSpPr txBox="1"/>
          <p:nvPr>
            <p:custDataLst>
              <p:tags r:id="rId1"/>
            </p:custDataLst>
          </p:nvPr>
        </p:nvSpPr>
        <p:spPr>
          <a:xfrm>
            <a:off x="853441" y="5443855"/>
            <a:ext cx="3995456" cy="368300"/>
          </a:xfrm>
          <a:prstGeom prst="rect">
            <a:avLst/>
          </a:prstGeom>
          <a:noFill/>
        </p:spPr>
        <p:txBody>
          <a:bodyPr wrap="square" rtlCol="0" anchor="t">
            <a:spAutoFit/>
          </a:bodyPr>
          <a:lstStyle/>
          <a:p>
            <a:r>
              <a:rPr lang="zh-CN" altLang="en-US" dirty="0"/>
              <a:t>不同的原始分布及其变换后的分布</a:t>
            </a:r>
            <a:endParaRPr lang="zh-CN" altLang="en-US" dirty="0">
              <a:latin typeface="Cambria Math" panose="02040503050406030204" charset="0"/>
            </a:endParaRPr>
          </a:p>
        </p:txBody>
      </p:sp>
      <p:pic>
        <p:nvPicPr>
          <p:cNvPr id="6" name="图片 5"/>
          <p:cNvPicPr>
            <a:picLocks noChangeAspect="1"/>
          </p:cNvPicPr>
          <p:nvPr/>
        </p:nvPicPr>
        <p:blipFill>
          <a:blip r:embed="rId2"/>
          <a:stretch>
            <a:fillRect/>
          </a:stretch>
        </p:blipFill>
        <p:spPr>
          <a:xfrm>
            <a:off x="442781" y="1149872"/>
            <a:ext cx="4573540" cy="3872456"/>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574665" y="1001590"/>
                <a:ext cx="2994338" cy="2031325"/>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𝐷</m:t>
                        </m:r>
                      </m:e>
                      <m:sub>
                        <m:r>
                          <a:rPr lang="en-US" altLang="zh-CN" b="0" i="1" smtClean="0">
                            <a:latin typeface="Cambria Math" panose="02040503050406030204" charset="0"/>
                          </a:rPr>
                          <m:t>𝑜</m:t>
                        </m:r>
                      </m:sub>
                    </m:sSub>
                  </m:oMath>
                </a14:m>
                <a:r>
                  <a:rPr lang="zh-CN" altLang="en-US" dirty="0"/>
                  <a:t>：原始分布</a:t>
                </a:r>
                <a:endParaRPr lang="en-US" altLang="zh-CN" dirty="0"/>
              </a:p>
              <a:p>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𝜔</m:t>
                        </m:r>
                      </m:e>
                      <m:sub>
                        <m:r>
                          <a:rPr lang="en-US" altLang="zh-CN" b="0" i="1" smtClean="0">
                            <a:latin typeface="Cambria Math" panose="02040503050406030204" charset="0"/>
                          </a:rPr>
                          <m:t>𝑜</m:t>
                        </m:r>
                      </m:sub>
                    </m:sSub>
                  </m:oMath>
                </a14:m>
                <a:r>
                  <a:rPr lang="zh-CN" altLang="en-US" dirty="0"/>
                  <a:t>：原始方向向量</a:t>
                </a:r>
                <a:endParaRPr lang="en-US" altLang="zh-CN" dirty="0"/>
              </a:p>
              <a:p>
                <a14:m>
                  <m:oMath xmlns:m="http://schemas.openxmlformats.org/officeDocument/2006/math">
                    <m:r>
                      <a:rPr lang="en-US" altLang="zh-CN" b="0" i="1" smtClean="0">
                        <a:latin typeface="Cambria Math" panose="02040503050406030204" charset="0"/>
                      </a:rPr>
                      <m:t>𝐷</m:t>
                    </m:r>
                  </m:oMath>
                </a14:m>
                <a:r>
                  <a:rPr lang="zh-CN" altLang="en-US" dirty="0"/>
                  <a:t>：变换后的分布</a:t>
                </a:r>
                <a:endParaRPr lang="en-US" altLang="zh-CN" dirty="0"/>
              </a:p>
              <a:p>
                <a14:m>
                  <m:oMath xmlns:m="http://schemas.openxmlformats.org/officeDocument/2006/math">
                    <m:r>
                      <a:rPr lang="en-US" altLang="zh-CN" b="0" i="1" smtClean="0">
                        <a:latin typeface="Cambria Math" panose="02040503050406030204" charset="0"/>
                      </a:rPr>
                      <m:t>𝜔</m:t>
                    </m:r>
                  </m:oMath>
                </a14:m>
                <a:r>
                  <a:rPr lang="zh-CN" altLang="en-US" dirty="0"/>
                  <a:t>：变换后的方向向量</a:t>
                </a:r>
                <a:endParaRPr lang="en-US" altLang="zh-CN" dirty="0"/>
              </a:p>
              <a:p>
                <a14:m>
                  <m:oMath xmlns:m="http://schemas.openxmlformats.org/officeDocument/2006/math">
                    <m:r>
                      <a:rPr lang="en-US" altLang="zh-CN" b="0" i="1" smtClean="0">
                        <a:latin typeface="Cambria Math" panose="02040503050406030204" charset="0"/>
                      </a:rPr>
                      <m:t>𝑀</m:t>
                    </m:r>
                  </m:oMath>
                </a14:m>
                <a:r>
                  <a:rPr lang="zh-CN" altLang="en-US" dirty="0"/>
                  <a:t>：变换矩阵</a:t>
                </a:r>
                <a:endParaRPr lang="en-US" altLang="zh-CN" dirty="0"/>
              </a:p>
              <a:p>
                <a:endParaRPr lang="en-US" altLang="zh-CN" dirty="0"/>
              </a:p>
              <a:p>
                <a:r>
                  <a:rPr lang="zh-CN" altLang="en-US" dirty="0"/>
                  <a:t>变换可表示如下</a:t>
                </a: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6574665" y="1001590"/>
                <a:ext cx="2994338" cy="2031325"/>
              </a:xfrm>
              <a:prstGeom prst="rect">
                <a:avLst/>
              </a:prstGeom>
              <a:blipFill rotWithShape="1">
                <a:blip r:embed="rId3"/>
                <a:stretch>
                  <a:fillRect l="-17" t="-10" r="6" b="8"/>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6432997" y="3245901"/>
            <a:ext cx="2537537" cy="366198"/>
          </a:xfrm>
          <a:prstGeom prst="rect">
            <a:avLst/>
          </a:prstGeom>
        </p:spPr>
      </p:pic>
      <p:pic>
        <p:nvPicPr>
          <p:cNvPr id="12" name="图片 11"/>
          <p:cNvPicPr>
            <a:picLocks noChangeAspect="1"/>
          </p:cNvPicPr>
          <p:nvPr/>
        </p:nvPicPr>
        <p:blipFill>
          <a:blip r:embed="rId5"/>
          <a:stretch>
            <a:fillRect/>
          </a:stretch>
        </p:blipFill>
        <p:spPr>
          <a:xfrm>
            <a:off x="6387921" y="3757059"/>
            <a:ext cx="2884070" cy="366197"/>
          </a:xfrm>
          <a:prstGeom prst="rect">
            <a:avLst/>
          </a:prstGeom>
        </p:spPr>
      </p:pic>
      <p:pic>
        <p:nvPicPr>
          <p:cNvPr id="14" name="图片 13"/>
          <p:cNvPicPr>
            <a:picLocks noChangeAspect="1"/>
          </p:cNvPicPr>
          <p:nvPr/>
        </p:nvPicPr>
        <p:blipFill>
          <a:blip r:embed="rId6"/>
          <a:stretch>
            <a:fillRect/>
          </a:stretch>
        </p:blipFill>
        <p:spPr>
          <a:xfrm>
            <a:off x="5653826" y="4336243"/>
            <a:ext cx="6201177" cy="800152"/>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6096000" y="5203065"/>
                <a:ext cx="3784600" cy="550664"/>
              </a:xfrm>
              <a:prstGeom prst="rect">
                <a:avLst/>
              </a:prstGeom>
              <a:noFill/>
            </p:spPr>
            <p:txBody>
              <a:bodyPr wrap="square" rtlCol="0">
                <a:spAutoFit/>
              </a:bodyPr>
              <a:lstStyle/>
              <a:p>
                <a14:m>
                  <m:oMath xmlns:m="http://schemas.openxmlformats.org/officeDocument/2006/math">
                    <m:f>
                      <m:fPr>
                        <m:ctrlPr>
                          <a:rPr lang="en-US" altLang="zh-CN" i="1" smtClean="0">
                            <a:latin typeface="Cambria Math" panose="02040503050406030204" charset="0"/>
                          </a:rPr>
                        </m:ctrlPr>
                      </m:fPr>
                      <m:num>
                        <m:r>
                          <a:rPr lang="en-US" altLang="zh-CN"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𝜔</m:t>
                            </m:r>
                          </m:e>
                          <m:sub>
                            <m:r>
                              <a:rPr lang="en-US" altLang="zh-CN" b="0" i="1" smtClean="0">
                                <a:latin typeface="Cambria Math" panose="02040503050406030204" charset="0"/>
                              </a:rPr>
                              <m:t>𝑜</m:t>
                            </m:r>
                          </m:sub>
                        </m:sSub>
                      </m:num>
                      <m:den>
                        <m:r>
                          <a:rPr lang="en-US" altLang="zh-CN" i="1" smtClean="0">
                            <a:latin typeface="Cambria Math" panose="02040503050406030204" charset="0"/>
                          </a:rPr>
                          <m:t>𝜕</m:t>
                        </m:r>
                        <m:r>
                          <a:rPr lang="en-US" altLang="zh-CN" b="0" i="1" smtClean="0">
                            <a:latin typeface="Cambria Math" panose="02040503050406030204" charset="0"/>
                          </a:rPr>
                          <m:t>𝜔</m:t>
                        </m:r>
                      </m:den>
                    </m:f>
                    <m:r>
                      <a:rPr lang="en-US" altLang="zh-CN" b="0" i="1" smtClean="0">
                        <a:latin typeface="Cambria Math" panose="02040503050406030204" charset="0"/>
                      </a:rPr>
                      <m:t>=</m:t>
                    </m:r>
                    <m:f>
                      <m:fPr>
                        <m:ctrlPr>
                          <a:rPr lang="en-US" altLang="zh-CN" b="0" i="1" smtClean="0">
                            <a:latin typeface="Cambria Math" panose="02040503050406030204" charset="0"/>
                          </a:rPr>
                        </m:ctrlPr>
                      </m:fPr>
                      <m:num>
                        <m:r>
                          <a:rPr lang="en-US" altLang="zh-CN" b="0" i="1" smtClean="0">
                            <a:latin typeface="Cambria Math" panose="02040503050406030204" charset="0"/>
                          </a:rPr>
                          <m:t>|</m:t>
                        </m:r>
                        <m:sSup>
                          <m:sSupPr>
                            <m:ctrlPr>
                              <a:rPr lang="en-US" altLang="zh-CN" b="0" i="1" smtClean="0">
                                <a:latin typeface="Cambria Math" panose="02040503050406030204" charset="0"/>
                              </a:rPr>
                            </m:ctrlPr>
                          </m:sSupPr>
                          <m:e>
                            <m:r>
                              <a:rPr lang="en-US" altLang="zh-CN" b="0" i="1" smtClean="0">
                                <a:latin typeface="Cambria Math" panose="02040503050406030204" charset="0"/>
                              </a:rPr>
                              <m:t>𝑀</m:t>
                            </m:r>
                          </m:e>
                          <m:sup>
                            <m:r>
                              <a:rPr lang="en-US" altLang="zh-CN" b="0" i="1" smtClean="0">
                                <a:latin typeface="Cambria Math" panose="02040503050406030204" charset="0"/>
                              </a:rPr>
                              <m:t>−</m:t>
                            </m:r>
                            <m:r>
                              <a:rPr lang="en-US" altLang="zh-CN" b="0" i="1" smtClean="0">
                                <a:latin typeface="Cambria Math" panose="02040503050406030204" charset="0"/>
                              </a:rPr>
                              <m:t>1</m:t>
                            </m:r>
                          </m:sup>
                        </m:sSup>
                        <m:r>
                          <a:rPr lang="en-US" altLang="zh-CN" b="0" i="1" smtClean="0">
                            <a:latin typeface="Cambria Math" panose="02040503050406030204" charset="0"/>
                          </a:rPr>
                          <m:t>|</m:t>
                        </m:r>
                      </m:num>
                      <m:den>
                        <m:sSup>
                          <m:sSupPr>
                            <m:ctrlPr>
                              <a:rPr lang="en-US" altLang="zh-CN" b="0" i="1" smtClean="0">
                                <a:latin typeface="Cambria Math" panose="02040503050406030204" charset="0"/>
                              </a:rPr>
                            </m:ctrlPr>
                          </m:sSupPr>
                          <m:e>
                            <m:d>
                              <m:dPr>
                                <m:begChr m:val="‖"/>
                                <m:endChr m:val="‖"/>
                                <m:ctrlPr>
                                  <a:rPr lang="en-US" altLang="zh-CN" b="0" i="1" smtClean="0">
                                    <a:latin typeface="Cambria Math" panose="02040503050406030204" charset="0"/>
                                  </a:rPr>
                                </m:ctrlPr>
                              </m:dPr>
                              <m:e>
                                <m:sSup>
                                  <m:sSupPr>
                                    <m:ctrlPr>
                                      <a:rPr lang="en-US" altLang="zh-CN" b="0" i="1" smtClean="0">
                                        <a:latin typeface="Cambria Math" panose="02040503050406030204" charset="0"/>
                                      </a:rPr>
                                    </m:ctrlPr>
                                  </m:sSupPr>
                                  <m:e>
                                    <m:r>
                                      <a:rPr lang="en-US" altLang="zh-CN" b="0" i="1" smtClean="0">
                                        <a:latin typeface="Cambria Math" panose="02040503050406030204" charset="0"/>
                                      </a:rPr>
                                      <m:t>𝑀</m:t>
                                    </m:r>
                                  </m:e>
                                  <m:sup>
                                    <m:r>
                                      <a:rPr lang="en-US" altLang="zh-CN" b="0" i="1" smtClean="0">
                                        <a:latin typeface="Cambria Math" panose="02040503050406030204" charset="0"/>
                                      </a:rPr>
                                      <m:t>−</m:t>
                                    </m:r>
                                    <m:r>
                                      <a:rPr lang="en-US" altLang="zh-CN" b="0" i="1" smtClean="0">
                                        <a:latin typeface="Cambria Math" panose="02040503050406030204" charset="0"/>
                                      </a:rPr>
                                      <m:t>1</m:t>
                                    </m:r>
                                  </m:sup>
                                </m:sSup>
                                <m:r>
                                  <a:rPr lang="en-US" altLang="zh-CN" b="0" i="1" smtClean="0">
                                    <a:latin typeface="Cambria Math" panose="02040503050406030204" charset="0"/>
                                  </a:rPr>
                                  <m:t>𝜔</m:t>
                                </m:r>
                              </m:e>
                            </m:d>
                          </m:e>
                          <m:sup>
                            <m:r>
                              <a:rPr lang="en-US" altLang="zh-CN" b="0" i="1" smtClean="0">
                                <a:latin typeface="Cambria Math" panose="02040503050406030204" charset="0"/>
                              </a:rPr>
                              <m:t>3</m:t>
                            </m:r>
                          </m:sup>
                        </m:sSup>
                      </m:den>
                    </m:f>
                  </m:oMath>
                </a14:m>
                <a:r>
                  <a:rPr lang="zh-CN" altLang="en-US" dirty="0"/>
                  <a:t>是雅各比行列式</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6096000" y="5203065"/>
                <a:ext cx="3784600" cy="550664"/>
              </a:xfrm>
              <a:prstGeom prst="rect">
                <a:avLst/>
              </a:prstGeom>
              <a:blipFill rotWithShape="1">
                <a:blip r:embed="rId7"/>
                <a:stretch>
                  <a:fillRect t="-93" b="11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sym typeface="+mn-ea"/>
              </a:rPr>
              <a:t>LTSD</a:t>
            </a:r>
            <a:r>
              <a:rPr lang="zh-CN" altLang="en-US" dirty="0">
                <a:sym typeface="+mn-ea"/>
              </a:rPr>
              <a:t>的性质</a:t>
            </a:r>
            <a:endParaRPr dirty="0">
              <a:sym typeface="+mn-ea"/>
            </a:endParaRPr>
          </a:p>
        </p:txBody>
      </p:sp>
      <p:sp>
        <p:nvSpPr>
          <p:cNvPr id="5" name="文本框 4"/>
          <p:cNvSpPr txBox="1"/>
          <p:nvPr>
            <p:custDataLst>
              <p:tags r:id="rId1"/>
            </p:custDataLst>
          </p:nvPr>
        </p:nvSpPr>
        <p:spPr>
          <a:xfrm>
            <a:off x="742950" y="988695"/>
            <a:ext cx="1221078" cy="368300"/>
          </a:xfrm>
          <a:prstGeom prst="rect">
            <a:avLst/>
          </a:prstGeom>
          <a:noFill/>
        </p:spPr>
        <p:txBody>
          <a:bodyPr wrap="square" rtlCol="0" anchor="t">
            <a:spAutoFit/>
          </a:bodyPr>
          <a:lstStyle/>
          <a:p>
            <a:r>
              <a:rPr lang="zh-CN" altLang="en-US" dirty="0">
                <a:latin typeface="Cambria Math" panose="02040503050406030204" charset="0"/>
              </a:rPr>
              <a:t>归一化：</a:t>
            </a:r>
            <a:endParaRPr lang="zh-CN" dirty="0">
              <a:latin typeface="Cambria Math" panose="02040503050406030204" charset="0"/>
            </a:endParaRPr>
          </a:p>
        </p:txBody>
      </p:sp>
      <p:sp>
        <p:nvSpPr>
          <p:cNvPr id="7" name="文本框 6"/>
          <p:cNvSpPr txBox="1"/>
          <p:nvPr>
            <p:custDataLst>
              <p:tags r:id="rId2"/>
            </p:custDataLst>
          </p:nvPr>
        </p:nvSpPr>
        <p:spPr>
          <a:xfrm>
            <a:off x="742950" y="2763198"/>
            <a:ext cx="2354419" cy="369332"/>
          </a:xfrm>
          <a:prstGeom prst="rect">
            <a:avLst/>
          </a:prstGeom>
          <a:noFill/>
        </p:spPr>
        <p:txBody>
          <a:bodyPr wrap="square" rtlCol="0" anchor="t">
            <a:spAutoFit/>
          </a:bodyPr>
          <a:lstStyle/>
          <a:p>
            <a:r>
              <a:rPr lang="zh-CN" altLang="en-US" dirty="0">
                <a:latin typeface="Cambria Math" panose="02040503050406030204" charset="0"/>
              </a:rPr>
              <a:t>在多边形上的积分：</a:t>
            </a:r>
            <a:endParaRPr lang="zh-CN" altLang="en-US" dirty="0">
              <a:latin typeface="Cambria Math" panose="02040503050406030204" charset="0"/>
            </a:endParaRPr>
          </a:p>
        </p:txBody>
      </p:sp>
      <p:pic>
        <p:nvPicPr>
          <p:cNvPr id="3" name="图片 2"/>
          <p:cNvPicPr>
            <a:picLocks noChangeAspect="1"/>
          </p:cNvPicPr>
          <p:nvPr/>
        </p:nvPicPr>
        <p:blipFill>
          <a:blip r:embed="rId3"/>
          <a:stretch>
            <a:fillRect/>
          </a:stretch>
        </p:blipFill>
        <p:spPr>
          <a:xfrm>
            <a:off x="742950" y="1533155"/>
            <a:ext cx="6947762" cy="814155"/>
          </a:xfrm>
          <a:prstGeom prst="rect">
            <a:avLst/>
          </a:prstGeom>
        </p:spPr>
      </p:pic>
      <p:pic>
        <p:nvPicPr>
          <p:cNvPr id="6" name="图片 5"/>
          <p:cNvPicPr>
            <a:picLocks noChangeAspect="1"/>
          </p:cNvPicPr>
          <p:nvPr/>
        </p:nvPicPr>
        <p:blipFill>
          <a:blip r:embed="rId4"/>
          <a:stretch>
            <a:fillRect/>
          </a:stretch>
        </p:blipFill>
        <p:spPr>
          <a:xfrm>
            <a:off x="742950" y="3429000"/>
            <a:ext cx="3801872" cy="817340"/>
          </a:xfrm>
          <a:prstGeom prst="rect">
            <a:avLst/>
          </a:prstGeom>
        </p:spPr>
      </p:pic>
      <p:sp>
        <p:nvSpPr>
          <p:cNvPr id="9" name="文本框 8"/>
          <p:cNvSpPr txBox="1"/>
          <p:nvPr/>
        </p:nvSpPr>
        <p:spPr>
          <a:xfrm>
            <a:off x="742950" y="4829578"/>
            <a:ext cx="5666704" cy="369332"/>
          </a:xfrm>
          <a:prstGeom prst="rect">
            <a:avLst/>
          </a:prstGeom>
          <a:noFill/>
        </p:spPr>
        <p:txBody>
          <a:bodyPr wrap="square" rtlCol="0">
            <a:spAutoFit/>
          </a:bodyPr>
          <a:lstStyle/>
          <a:p>
            <a:r>
              <a:rPr lang="zh-CN" altLang="en-US" b="1" dirty="0"/>
              <a:t>于是在变换前后，相应多边形上积分的值是相等的</a:t>
            </a:r>
            <a:endParaRPr lang="zh-CN" altLang="en-US" b="1" dirty="0"/>
          </a:p>
        </p:txBody>
      </p:sp>
      <p:pic>
        <p:nvPicPr>
          <p:cNvPr id="12" name="图片 11"/>
          <p:cNvPicPr>
            <a:picLocks noChangeAspect="1"/>
          </p:cNvPicPr>
          <p:nvPr/>
        </p:nvPicPr>
        <p:blipFill>
          <a:blip r:embed="rId5"/>
          <a:stretch>
            <a:fillRect/>
          </a:stretch>
        </p:blipFill>
        <p:spPr>
          <a:xfrm>
            <a:off x="7804493" y="1451156"/>
            <a:ext cx="4152213" cy="40931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线性变换余弦</a:t>
            </a:r>
            <a:r>
              <a:rPr dirty="0">
                <a:sym typeface="+mn-ea"/>
              </a:rPr>
              <a:t>（</a:t>
            </a:r>
            <a:r>
              <a:rPr lang="en-US" altLang="zh-CN" dirty="0">
                <a:sym typeface="+mn-ea"/>
              </a:rPr>
              <a:t>Linearly Transformed Cosine</a:t>
            </a:r>
            <a:r>
              <a:rPr dirty="0">
                <a:sym typeface="+mn-ea"/>
              </a:rPr>
              <a:t>）</a:t>
            </a:r>
            <a:endParaRPr dirty="0">
              <a:sym typeface="+mn-ea"/>
            </a:endParaRPr>
          </a:p>
        </p:txBody>
      </p:sp>
      <p:pic>
        <p:nvPicPr>
          <p:cNvPr id="3" name="图片 2"/>
          <p:cNvPicPr>
            <a:picLocks noChangeAspect="1"/>
          </p:cNvPicPr>
          <p:nvPr/>
        </p:nvPicPr>
        <p:blipFill>
          <a:blip r:embed="rId1"/>
          <a:stretch>
            <a:fillRect/>
          </a:stretch>
        </p:blipFill>
        <p:spPr>
          <a:xfrm>
            <a:off x="2041303" y="2041977"/>
            <a:ext cx="4449650" cy="630902"/>
          </a:xfrm>
          <a:prstGeom prst="rect">
            <a:avLst/>
          </a:prstGeom>
        </p:spPr>
      </p:pic>
      <p:pic>
        <p:nvPicPr>
          <p:cNvPr id="2" name="图片 1"/>
          <p:cNvPicPr>
            <a:picLocks noChangeAspect="1"/>
          </p:cNvPicPr>
          <p:nvPr/>
        </p:nvPicPr>
        <p:blipFill>
          <a:blip r:embed="rId2"/>
          <a:stretch>
            <a:fillRect/>
          </a:stretch>
        </p:blipFill>
        <p:spPr>
          <a:xfrm>
            <a:off x="1524133" y="3769524"/>
            <a:ext cx="6201177" cy="800152"/>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742949" y="3193960"/>
                <a:ext cx="3090930" cy="369332"/>
              </a:xfrm>
              <a:prstGeom prst="rect">
                <a:avLst/>
              </a:prstGeom>
              <a:noFill/>
            </p:spPr>
            <p:txBody>
              <a:bodyPr wrap="square" rtlCol="0">
                <a:spAutoFit/>
              </a:bodyPr>
              <a:lstStyle/>
              <a:p>
                <a:r>
                  <a:rPr lang="zh-CN" altLang="en-US" dirty="0"/>
                  <a:t>将其代入</a:t>
                </a:r>
                <a14:m>
                  <m:oMath xmlns:m="http://schemas.openxmlformats.org/officeDocument/2006/math">
                    <m:r>
                      <a:rPr lang="en-US" altLang="zh-CN" b="0" i="1" smtClean="0">
                        <a:latin typeface="Cambria Math" panose="02040503050406030204" charset="0"/>
                      </a:rPr>
                      <m:t>𝐷</m:t>
                    </m:r>
                    <m:r>
                      <a:rPr lang="en-US" altLang="zh-CN" b="0" i="1" smtClean="0">
                        <a:latin typeface="Cambria Math" panose="02040503050406030204" charset="0"/>
                      </a:rPr>
                      <m:t>(</m:t>
                    </m:r>
                    <m:r>
                      <a:rPr lang="en-US" altLang="zh-CN" b="0" i="1" smtClean="0">
                        <a:latin typeface="Cambria Math" panose="02040503050406030204" charset="0"/>
                      </a:rPr>
                      <m:t>𝜔</m:t>
                    </m:r>
                    <m:r>
                      <a:rPr lang="en-US" altLang="zh-CN" b="0" i="1" smtClean="0">
                        <a:latin typeface="Cambria Math" panose="02040503050406030204" charset="0"/>
                      </a:rPr>
                      <m:t>)</m:t>
                    </m:r>
                  </m:oMath>
                </a14:m>
                <a:r>
                  <a:rPr lang="zh-CN" altLang="en-US" dirty="0"/>
                  <a:t>中即得到</a:t>
                </a:r>
                <a:r>
                  <a:rPr lang="en-US" altLang="zh-CN" dirty="0"/>
                  <a:t>LTC</a:t>
                </a:r>
                <a:endParaRPr lang="zh-CN" altLang="en-US" dirty="0">
                  <a:latin typeface="Cambria Math" panose="02040503050406030204" charset="0"/>
                  <a:ea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742949" y="3193960"/>
                <a:ext cx="3090930" cy="369332"/>
              </a:xfrm>
              <a:prstGeom prst="rect">
                <a:avLst/>
              </a:prstGeom>
              <a:blipFill rotWithShape="1">
                <a:blip r:embed="rId3"/>
                <a:stretch>
                  <a:fillRect l="-21" t="-148" r="12" b="83"/>
                </a:stretch>
              </a:blipFill>
            </p:spPr>
            <p:txBody>
              <a:bodyPr/>
              <a:lstStyle/>
              <a:p>
                <a:r>
                  <a:rPr lang="zh-CN" altLang="en-US">
                    <a:noFill/>
                  </a:rPr>
                  <a:t> </a:t>
                </a:r>
              </a:p>
            </p:txBody>
          </p:sp>
        </mc:Fallback>
      </mc:AlternateContent>
      <p:sp>
        <p:nvSpPr>
          <p:cNvPr id="6" name="文本框 5"/>
          <p:cNvSpPr txBox="1"/>
          <p:nvPr/>
        </p:nvSpPr>
        <p:spPr>
          <a:xfrm>
            <a:off x="742949" y="1077424"/>
            <a:ext cx="7798158" cy="646331"/>
          </a:xfrm>
          <a:prstGeom prst="rect">
            <a:avLst/>
          </a:prstGeom>
          <a:noFill/>
        </p:spPr>
        <p:txBody>
          <a:bodyPr wrap="square" rtlCol="0">
            <a:spAutoFit/>
          </a:bodyPr>
          <a:lstStyle/>
          <a:p>
            <a:r>
              <a:rPr lang="en-US" altLang="zh-CN" dirty="0"/>
              <a:t>LTC</a:t>
            </a:r>
            <a:r>
              <a:rPr lang="zh-CN" altLang="en-US" dirty="0"/>
              <a:t>是</a:t>
            </a:r>
            <a:r>
              <a:rPr lang="en-US" altLang="zh-CN" dirty="0"/>
              <a:t>LTSD</a:t>
            </a:r>
            <a:r>
              <a:rPr lang="zh-CN" altLang="en-US" dirty="0"/>
              <a:t>的一种，即文章选取的原始分布为半球上归一化的截断余弦分布（</a:t>
            </a:r>
            <a:r>
              <a:rPr lang="en-US" altLang="zh-CN" dirty="0"/>
              <a:t>clamped cosine distribution</a:t>
            </a:r>
            <a:r>
              <a:rPr lang="zh-CN" altLang="en-US" dirty="0"/>
              <a:t>）</a:t>
            </a:r>
            <a:endParaRPr lang="zh-CN" altLang="en-US"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en-US" altLang="zh-CN" dirty="0">
                <a:sym typeface="+mn-ea"/>
              </a:rPr>
              <a:t>LTC</a:t>
            </a:r>
            <a:r>
              <a:rPr lang="zh-CN" altLang="en-US" dirty="0">
                <a:sym typeface="+mn-ea"/>
              </a:rPr>
              <a:t>拟合</a:t>
            </a:r>
            <a:r>
              <a:rPr lang="en-US" altLang="zh-CN" dirty="0">
                <a:sym typeface="+mn-ea"/>
              </a:rPr>
              <a:t>BRDF</a:t>
            </a:r>
            <a:endParaRPr dirty="0">
              <a:sym typeface="+mn-ea"/>
            </a:endParaRPr>
          </a:p>
        </p:txBody>
      </p:sp>
      <p:sp>
        <p:nvSpPr>
          <p:cNvPr id="2" name="文本框 1"/>
          <p:cNvSpPr txBox="1"/>
          <p:nvPr/>
        </p:nvSpPr>
        <p:spPr>
          <a:xfrm>
            <a:off x="949325" y="1106677"/>
            <a:ext cx="7031865" cy="646331"/>
          </a:xfrm>
          <a:prstGeom prst="rect">
            <a:avLst/>
          </a:prstGeom>
          <a:noFill/>
        </p:spPr>
        <p:txBody>
          <a:bodyPr wrap="square" rtlCol="0">
            <a:spAutoFit/>
          </a:bodyPr>
          <a:lstStyle/>
          <a:p>
            <a:r>
              <a:rPr lang="zh-CN" altLang="en-US" dirty="0"/>
              <a:t>为达到简化计算的目的，文章使用</a:t>
            </a:r>
            <a:r>
              <a:rPr lang="en-US" altLang="zh-CN" dirty="0"/>
              <a:t>LTC</a:t>
            </a:r>
            <a:r>
              <a:rPr lang="zh-CN" altLang="en-US" dirty="0"/>
              <a:t>拟合</a:t>
            </a:r>
            <a:r>
              <a:rPr lang="en-US" altLang="zh-CN" dirty="0"/>
              <a:t>GGX microfacet BRDF</a:t>
            </a:r>
            <a:endParaRPr lang="en-US" altLang="zh-CN" dirty="0"/>
          </a:p>
          <a:p>
            <a:r>
              <a:rPr lang="zh-CN" altLang="en-US" dirty="0"/>
              <a:t>更准确地说，是用变换后的分布近似余弦加权的</a:t>
            </a:r>
            <a:r>
              <a:rPr lang="en-US" altLang="zh-CN" dirty="0"/>
              <a:t>BRDF</a:t>
            </a:r>
            <a:endParaRPr lang="en-US" altLang="zh-CN" dirty="0"/>
          </a:p>
        </p:txBody>
      </p:sp>
      <p:pic>
        <p:nvPicPr>
          <p:cNvPr id="4" name="图片 3"/>
          <p:cNvPicPr>
            <a:picLocks noChangeAspect="1"/>
          </p:cNvPicPr>
          <p:nvPr/>
        </p:nvPicPr>
        <p:blipFill>
          <a:blip r:embed="rId1"/>
          <a:stretch>
            <a:fillRect/>
          </a:stretch>
        </p:blipFill>
        <p:spPr>
          <a:xfrm>
            <a:off x="1521916" y="2039007"/>
            <a:ext cx="3445530" cy="607524"/>
          </a:xfrm>
          <a:prstGeom prst="rect">
            <a:avLst/>
          </a:prstGeom>
        </p:spPr>
      </p:pic>
      <p:pic>
        <p:nvPicPr>
          <p:cNvPr id="9" name="图片 8"/>
          <p:cNvPicPr>
            <a:picLocks noChangeAspect="1"/>
          </p:cNvPicPr>
          <p:nvPr/>
        </p:nvPicPr>
        <p:blipFill>
          <a:blip r:embed="rId2"/>
          <a:stretch>
            <a:fillRect/>
          </a:stretch>
        </p:blipFill>
        <p:spPr>
          <a:xfrm>
            <a:off x="1573011" y="3587861"/>
            <a:ext cx="2741412" cy="1467395"/>
          </a:xfrm>
          <a:prstGeom prst="rect">
            <a:avLst/>
          </a:prstGeom>
        </p:spPr>
      </p:pic>
      <p:sp>
        <p:nvSpPr>
          <p:cNvPr id="11" name="文本框 10"/>
          <p:cNvSpPr txBox="1"/>
          <p:nvPr/>
        </p:nvSpPr>
        <p:spPr>
          <a:xfrm>
            <a:off x="949325" y="2932530"/>
            <a:ext cx="3670478" cy="369332"/>
          </a:xfrm>
          <a:prstGeom prst="rect">
            <a:avLst/>
          </a:prstGeom>
          <a:noFill/>
        </p:spPr>
        <p:txBody>
          <a:bodyPr wrap="square" rtlCol="0">
            <a:spAutoFit/>
          </a:bodyPr>
          <a:lstStyle/>
          <a:p>
            <a:r>
              <a:rPr lang="zh-CN" altLang="en-US" dirty="0"/>
              <a:t>实现这一近似的变换矩阵形如</a:t>
            </a:r>
            <a:endParaRPr lang="zh-CN" altLang="en-US" dirty="0"/>
          </a:p>
        </p:txBody>
      </p:sp>
      <p:pic>
        <p:nvPicPr>
          <p:cNvPr id="13" name="图片 12"/>
          <p:cNvPicPr>
            <a:picLocks noChangeAspect="1"/>
          </p:cNvPicPr>
          <p:nvPr/>
        </p:nvPicPr>
        <p:blipFill>
          <a:blip r:embed="rId3"/>
          <a:stretch>
            <a:fillRect/>
          </a:stretch>
        </p:blipFill>
        <p:spPr>
          <a:xfrm>
            <a:off x="5620469" y="2232891"/>
            <a:ext cx="6145641" cy="2872102"/>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变换矩阵的存储</a:t>
            </a:r>
            <a:endParaRPr dirty="0">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949325" y="3296991"/>
                <a:ext cx="8822028" cy="1754326"/>
              </a:xfrm>
              <a:prstGeom prst="rect">
                <a:avLst/>
              </a:prstGeom>
              <a:noFill/>
            </p:spPr>
            <p:txBody>
              <a:bodyPr wrap="square" rtlCol="0">
                <a:spAutoFit/>
              </a:bodyPr>
              <a:lstStyle/>
              <a:p>
                <a:r>
                  <a:rPr lang="en-US" altLang="zh-CN" dirty="0"/>
                  <a:t>BRDF</a:t>
                </a:r>
                <a:r>
                  <a:rPr lang="zh-CN" altLang="en-US" dirty="0"/>
                  <a:t>依赖于入射方向</a:t>
                </a:r>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𝜔</m:t>
                        </m:r>
                      </m:e>
                      <m:sub>
                        <m:r>
                          <a:rPr lang="en-US" altLang="zh-CN" b="0" i="1" smtClean="0">
                            <a:latin typeface="Cambria Math" panose="02040503050406030204" charset="0"/>
                          </a:rPr>
                          <m:t>𝑣</m:t>
                        </m:r>
                      </m:sub>
                    </m:sSub>
                    <m:r>
                      <a:rPr lang="en-US" altLang="zh-CN" b="0" i="1" smtClean="0">
                        <a:latin typeface="Cambria Math" panose="02040503050406030204" charset="0"/>
                      </a:rPr>
                      <m:t>=(</m:t>
                    </m:r>
                    <m:func>
                      <m:funcPr>
                        <m:ctrlPr>
                          <a:rPr lang="en-US" altLang="zh-CN" b="0" i="1" smtClean="0">
                            <a:latin typeface="Cambria Math" panose="02040503050406030204" charset="0"/>
                          </a:rPr>
                        </m:ctrlPr>
                      </m:funcPr>
                      <m:fName>
                        <m:r>
                          <m:rPr>
                            <m:sty m:val="p"/>
                          </m:rPr>
                          <a:rPr lang="en-US" altLang="zh-CN" b="0" i="0" smtClean="0">
                            <a:latin typeface="Cambria Math" panose="02040503050406030204" charset="0"/>
                          </a:rPr>
                          <m:t>sin</m:t>
                        </m:r>
                      </m:fName>
                      <m:e>
                        <m:sSub>
                          <m:sSubPr>
                            <m:ctrlPr>
                              <a:rPr lang="en-US" altLang="zh-CN" b="0" i="1" smtClean="0">
                                <a:latin typeface="Cambria Math" panose="02040503050406030204" charset="0"/>
                              </a:rPr>
                            </m:ctrlPr>
                          </m:sSubPr>
                          <m:e>
                            <m:r>
                              <a:rPr lang="en-US" altLang="zh-CN" b="0" i="1" smtClean="0">
                                <a:latin typeface="Cambria Math" panose="02040503050406030204" charset="0"/>
                              </a:rPr>
                              <m:t>𝜃</m:t>
                            </m:r>
                          </m:e>
                          <m:sub>
                            <m:r>
                              <a:rPr lang="en-US" altLang="zh-CN" b="0" i="1" smtClean="0">
                                <a:latin typeface="Cambria Math" panose="02040503050406030204" charset="0"/>
                              </a:rPr>
                              <m:t>𝑣</m:t>
                            </m:r>
                          </m:sub>
                        </m:sSub>
                      </m:e>
                    </m:func>
                    <m:r>
                      <a:rPr lang="en-US" altLang="zh-CN" b="0" i="1" smtClean="0">
                        <a:latin typeface="Cambria Math" panose="02040503050406030204" charset="0"/>
                      </a:rPr>
                      <m:t>,</m:t>
                    </m:r>
                    <m:r>
                      <a:rPr lang="en-US" altLang="zh-CN" b="0" i="1" smtClean="0">
                        <a:latin typeface="Cambria Math" panose="02040503050406030204" charset="0"/>
                      </a:rPr>
                      <m:t>0</m:t>
                    </m:r>
                    <m:r>
                      <a:rPr lang="en-US" altLang="zh-CN" b="0" i="1" smtClean="0">
                        <a:latin typeface="Cambria Math" panose="02040503050406030204" charset="0"/>
                      </a:rPr>
                      <m:t>,</m:t>
                    </m:r>
                    <m:func>
                      <m:funcPr>
                        <m:ctrlPr>
                          <a:rPr lang="en-US" altLang="zh-CN" b="0" i="1" smtClean="0">
                            <a:latin typeface="Cambria Math" panose="02040503050406030204" charset="0"/>
                          </a:rPr>
                        </m:ctrlPr>
                      </m:funcPr>
                      <m:fName>
                        <m:r>
                          <m:rPr>
                            <m:sty m:val="p"/>
                          </m:rPr>
                          <a:rPr lang="en-US" altLang="zh-CN" b="0" i="0" smtClean="0">
                            <a:latin typeface="Cambria Math" panose="02040503050406030204" charset="0"/>
                          </a:rPr>
                          <m:t>cos</m:t>
                        </m:r>
                      </m:fName>
                      <m:e>
                        <m:sSub>
                          <m:sSubPr>
                            <m:ctrlPr>
                              <a:rPr lang="en-US" altLang="zh-CN" b="0" i="1" smtClean="0">
                                <a:latin typeface="Cambria Math" panose="02040503050406030204" charset="0"/>
                              </a:rPr>
                            </m:ctrlPr>
                          </m:sSubPr>
                          <m:e>
                            <m:r>
                              <a:rPr lang="en-US" altLang="zh-CN" b="0" i="1" smtClean="0">
                                <a:latin typeface="Cambria Math" panose="02040503050406030204" charset="0"/>
                              </a:rPr>
                              <m:t>𝜃</m:t>
                            </m:r>
                          </m:e>
                          <m:sub>
                            <m:r>
                              <a:rPr lang="en-US" altLang="zh-CN" b="0" i="1" smtClean="0">
                                <a:latin typeface="Cambria Math" panose="02040503050406030204" charset="0"/>
                              </a:rPr>
                              <m:t>𝑣</m:t>
                            </m:r>
                          </m:sub>
                        </m:sSub>
                      </m:e>
                    </m:func>
                    <m:r>
                      <a:rPr lang="en-US" altLang="zh-CN" b="0" i="1" smtClean="0">
                        <a:latin typeface="Cambria Math" panose="02040503050406030204" charset="0"/>
                      </a:rPr>
                      <m:t>)</m:t>
                    </m:r>
                  </m:oMath>
                </a14:m>
                <a:r>
                  <a:rPr lang="zh-CN" altLang="en-US" dirty="0"/>
                  <a:t>以及粗糙度参数</a:t>
                </a:r>
                <a14:m>
                  <m:oMath xmlns:m="http://schemas.openxmlformats.org/officeDocument/2006/math">
                    <m:r>
                      <a:rPr lang="en-US" altLang="zh-CN" b="0" i="1" smtClean="0">
                        <a:latin typeface="Cambria Math" panose="02040503050406030204" charset="0"/>
                      </a:rPr>
                      <m:t>𝛼</m:t>
                    </m:r>
                  </m:oMath>
                </a14:m>
                <a:endParaRPr lang="en-US" altLang="zh-CN" dirty="0"/>
              </a:p>
              <a:p>
                <a:r>
                  <a:rPr lang="zh-CN" altLang="en-US" dirty="0"/>
                  <a:t>即对于二元组</a:t>
                </a:r>
                <a14:m>
                  <m:oMath xmlns:m="http://schemas.openxmlformats.org/officeDocument/2006/math">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𝜃</m:t>
                        </m:r>
                      </m:e>
                      <m:sub>
                        <m:r>
                          <a:rPr lang="en-US" altLang="zh-CN" b="0" i="1" smtClean="0">
                            <a:latin typeface="Cambria Math" panose="02040503050406030204" charset="0"/>
                          </a:rPr>
                          <m:t>𝑣</m:t>
                        </m:r>
                      </m:sub>
                    </m:sSub>
                    <m:r>
                      <a:rPr lang="en-US" altLang="zh-CN" b="0" i="1" smtClean="0">
                        <a:latin typeface="Cambria Math" panose="02040503050406030204" charset="0"/>
                      </a:rPr>
                      <m:t>,</m:t>
                    </m:r>
                    <m:r>
                      <a:rPr lang="en-US" altLang="zh-CN" b="0" i="1" smtClean="0">
                        <a:latin typeface="Cambria Math" panose="02040503050406030204" charset="0"/>
                      </a:rPr>
                      <m:t>𝛼</m:t>
                    </m:r>
                    <m:r>
                      <a:rPr lang="en-US" altLang="zh-CN" b="0" i="1" smtClean="0">
                        <a:latin typeface="Cambria Math" panose="02040503050406030204" charset="0"/>
                      </a:rPr>
                      <m:t>)</m:t>
                    </m:r>
                  </m:oMath>
                </a14:m>
                <a:r>
                  <a:rPr lang="zh-CN" altLang="en-US" dirty="0"/>
                  <a:t>的不同取值，都需要计算对应的变换矩阵</a:t>
                </a:r>
                <a14:m>
                  <m:oMath xmlns:m="http://schemas.openxmlformats.org/officeDocument/2006/math">
                    <m:r>
                      <a:rPr lang="en-US" altLang="zh-CN" b="0" i="1" smtClean="0">
                        <a:latin typeface="Cambria Math" panose="02040503050406030204" charset="0"/>
                      </a:rPr>
                      <m:t>𝑀</m:t>
                    </m:r>
                  </m:oMath>
                </a14:m>
                <a:endParaRPr lang="en-US" altLang="zh-CN" dirty="0"/>
              </a:p>
              <a:p>
                <a:endParaRPr lang="en-US" altLang="zh-CN" dirty="0"/>
              </a:p>
              <a:p>
                <a:r>
                  <a:rPr lang="zh-CN" altLang="en-US" dirty="0"/>
                  <a:t>实际计算中只需要用到</a:t>
                </a:r>
                <a14:m>
                  <m:oMath xmlns:m="http://schemas.openxmlformats.org/officeDocument/2006/math">
                    <m:sSup>
                      <m:sSupPr>
                        <m:ctrlPr>
                          <a:rPr lang="en-US" altLang="zh-CN" b="0" i="1" smtClean="0">
                            <a:latin typeface="Cambria Math" panose="02040503050406030204" charset="0"/>
                          </a:rPr>
                        </m:ctrlPr>
                      </m:sSupPr>
                      <m:e>
                        <m:r>
                          <a:rPr lang="en-US" altLang="zh-CN" b="0" i="1" smtClean="0">
                            <a:latin typeface="Cambria Math" panose="02040503050406030204" charset="0"/>
                          </a:rPr>
                          <m:t>𝑀</m:t>
                        </m:r>
                      </m:e>
                      <m:sup>
                        <m:r>
                          <a:rPr lang="en-US" altLang="zh-CN" b="0" i="1" smtClean="0">
                            <a:latin typeface="Cambria Math" panose="02040503050406030204" charset="0"/>
                          </a:rPr>
                          <m:t>−</m:t>
                        </m:r>
                        <m:r>
                          <a:rPr lang="en-US" altLang="zh-CN" b="0" i="1" smtClean="0">
                            <a:latin typeface="Cambria Math" panose="02040503050406030204" charset="0"/>
                          </a:rPr>
                          <m:t>1</m:t>
                        </m:r>
                      </m:sup>
                    </m:sSup>
                  </m:oMath>
                </a14:m>
                <a:r>
                  <a:rPr lang="zh-CN" altLang="en-US" dirty="0"/>
                  <a:t>，因此作者预先计算了</a:t>
                </a:r>
                <a14:m>
                  <m:oMath xmlns:m="http://schemas.openxmlformats.org/officeDocument/2006/math">
                    <m:sSup>
                      <m:sSupPr>
                        <m:ctrlPr>
                          <a:rPr lang="en-US" altLang="zh-CN" b="0" i="1" smtClean="0">
                            <a:latin typeface="Cambria Math" panose="02040503050406030204" charset="0"/>
                          </a:rPr>
                        </m:ctrlPr>
                      </m:sSupPr>
                      <m:e>
                        <m:r>
                          <a:rPr lang="en-US" altLang="zh-CN" b="0" i="1" smtClean="0">
                            <a:latin typeface="Cambria Math" panose="02040503050406030204" charset="0"/>
                          </a:rPr>
                          <m:t>𝑀</m:t>
                        </m:r>
                      </m:e>
                      <m:sup>
                        <m:r>
                          <a:rPr lang="en-US" altLang="zh-CN" b="0" i="1" smtClean="0">
                            <a:latin typeface="Cambria Math" panose="02040503050406030204" charset="0"/>
                          </a:rPr>
                          <m:t>−</m:t>
                        </m:r>
                        <m:r>
                          <a:rPr lang="en-US" altLang="zh-CN" b="0" i="1" smtClean="0">
                            <a:latin typeface="Cambria Math" panose="02040503050406030204" charset="0"/>
                          </a:rPr>
                          <m:t>1</m:t>
                        </m:r>
                      </m:sup>
                    </m:sSup>
                  </m:oMath>
                </a14:m>
                <a:r>
                  <a:rPr lang="zh-CN" altLang="en-US" dirty="0"/>
                  <a:t>，使用</a:t>
                </a:r>
                <a:r>
                  <a:rPr lang="en-US" altLang="zh-CN" dirty="0"/>
                  <a:t>64*64</a:t>
                </a:r>
                <a:r>
                  <a:rPr lang="zh-CN" altLang="en-US" dirty="0"/>
                  <a:t>的纹理表示</a:t>
                </a:r>
                <a14:m>
                  <m:oMath xmlns:m="http://schemas.openxmlformats.org/officeDocument/2006/math">
                    <m:r>
                      <a:rPr lang="en-US" altLang="zh-CN" i="1">
                        <a:latin typeface="Cambria Math" panose="02040503050406030204" charset="0"/>
                      </a:rPr>
                      <m:t>(</m:t>
                    </m:r>
                    <m:sSub>
                      <m:sSubPr>
                        <m:ctrlPr>
                          <a:rPr lang="en-US" altLang="zh-CN" i="1">
                            <a:latin typeface="Cambria Math" panose="02040503050406030204" charset="0"/>
                          </a:rPr>
                        </m:ctrlPr>
                      </m:sSubPr>
                      <m:e>
                        <m:r>
                          <a:rPr lang="en-US" altLang="zh-CN" i="1">
                            <a:latin typeface="Cambria Math" panose="02040503050406030204" charset="0"/>
                          </a:rPr>
                          <m:t>𝜃</m:t>
                        </m:r>
                      </m:e>
                      <m:sub>
                        <m:r>
                          <a:rPr lang="en-US" altLang="zh-CN" i="1">
                            <a:latin typeface="Cambria Math" panose="02040503050406030204" charset="0"/>
                          </a:rPr>
                          <m:t>𝑣</m:t>
                        </m:r>
                      </m:sub>
                    </m:sSub>
                    <m:r>
                      <a:rPr lang="en-US" altLang="zh-CN" i="1">
                        <a:latin typeface="Cambria Math" panose="02040503050406030204" charset="0"/>
                      </a:rPr>
                      <m:t>,</m:t>
                    </m:r>
                    <m:r>
                      <a:rPr lang="en-US" altLang="zh-CN" i="1">
                        <a:latin typeface="Cambria Math" panose="02040503050406030204" charset="0"/>
                      </a:rPr>
                      <m:t>𝛼</m:t>
                    </m:r>
                    <m:r>
                      <a:rPr lang="en-US" altLang="zh-CN" i="1">
                        <a:latin typeface="Cambria Math" panose="02040503050406030204" charset="0"/>
                      </a:rPr>
                      <m:t>)</m:t>
                    </m:r>
                  </m:oMath>
                </a14:m>
                <a:r>
                  <a:rPr lang="zh-CN" altLang="en-US" dirty="0"/>
                  <a:t>的不同取值，纹理的四个通道分别存储矩阵的四个参数</a:t>
                </a:r>
                <a:endParaRPr lang="en-US" altLang="zh-CN" dirty="0"/>
              </a:p>
              <a:p>
                <a:r>
                  <a:rPr lang="zh-CN" altLang="en-US" dirty="0"/>
                  <a:t>除此之外，还添加了第五个通道用于存储</a:t>
                </a:r>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949325" y="3296991"/>
                <a:ext cx="8822028" cy="1754326"/>
              </a:xfrm>
              <a:prstGeom prst="rect">
                <a:avLst/>
              </a:prstGeom>
              <a:blipFill rotWithShape="1">
                <a:blip r:embed="rId1"/>
                <a:stretch>
                  <a:fillRect t="-4" r="7" b="30"/>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1115811" y="1050723"/>
            <a:ext cx="2741412" cy="1467395"/>
          </a:xfrm>
          <a:prstGeom prst="rect">
            <a:avLst/>
          </a:prstGeom>
        </p:spPr>
      </p:pic>
      <p:pic>
        <p:nvPicPr>
          <p:cNvPr id="13" name="图片 12"/>
          <p:cNvPicPr>
            <a:picLocks noChangeAspect="1"/>
          </p:cNvPicPr>
          <p:nvPr/>
        </p:nvPicPr>
        <p:blipFill>
          <a:blip r:embed="rId3"/>
          <a:stretch>
            <a:fillRect/>
          </a:stretch>
        </p:blipFill>
        <p:spPr>
          <a:xfrm>
            <a:off x="5183521" y="4751874"/>
            <a:ext cx="2183194" cy="27892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使用</a:t>
            </a:r>
            <a:r>
              <a:rPr lang="en-US" altLang="zh-CN" dirty="0">
                <a:sym typeface="+mn-ea"/>
              </a:rPr>
              <a:t>LTC</a:t>
            </a:r>
            <a:r>
              <a:rPr lang="zh-CN" altLang="en-US" dirty="0">
                <a:sym typeface="+mn-ea"/>
              </a:rPr>
              <a:t>实现实时多边形光源着色</a:t>
            </a:r>
            <a:endParaRPr dirty="0">
              <a:sym typeface="+mn-ea"/>
            </a:endParaRPr>
          </a:p>
        </p:txBody>
      </p:sp>
      <p:sp>
        <p:nvSpPr>
          <p:cNvPr id="7" name="文本框 6"/>
          <p:cNvSpPr txBox="1"/>
          <p:nvPr/>
        </p:nvSpPr>
        <p:spPr>
          <a:xfrm>
            <a:off x="1113708" y="1197735"/>
            <a:ext cx="5834444" cy="369332"/>
          </a:xfrm>
          <a:prstGeom prst="rect">
            <a:avLst/>
          </a:prstGeom>
          <a:noFill/>
        </p:spPr>
        <p:txBody>
          <a:bodyPr wrap="square" rtlCol="0">
            <a:spAutoFit/>
          </a:bodyPr>
          <a:lstStyle/>
          <a:p>
            <a:r>
              <a:rPr lang="zh-CN" altLang="en-US" dirty="0"/>
              <a:t>回顾要解决的积分问题，使用</a:t>
            </a:r>
            <a:r>
              <a:rPr lang="en-US" altLang="zh-CN" dirty="0"/>
              <a:t>LTC</a:t>
            </a:r>
            <a:r>
              <a:rPr lang="zh-CN" altLang="en-US" dirty="0"/>
              <a:t>近似之后，可表达为</a:t>
            </a:r>
            <a:endParaRPr lang="zh-CN" altLang="en-US" dirty="0"/>
          </a:p>
        </p:txBody>
      </p:sp>
      <p:pic>
        <p:nvPicPr>
          <p:cNvPr id="16" name="图片 15"/>
          <p:cNvPicPr>
            <a:picLocks noChangeAspect="1"/>
          </p:cNvPicPr>
          <p:nvPr/>
        </p:nvPicPr>
        <p:blipFill>
          <a:blip r:embed="rId1"/>
          <a:stretch>
            <a:fillRect/>
          </a:stretch>
        </p:blipFill>
        <p:spPr>
          <a:xfrm>
            <a:off x="1113708" y="1869011"/>
            <a:ext cx="3722937" cy="1338110"/>
          </a:xfrm>
          <a:prstGeom prst="rect">
            <a:avLst/>
          </a:prstGeom>
        </p:spPr>
      </p:pic>
      <p:sp>
        <p:nvSpPr>
          <p:cNvPr id="17" name="文本框 16"/>
          <p:cNvSpPr txBox="1"/>
          <p:nvPr/>
        </p:nvSpPr>
        <p:spPr>
          <a:xfrm>
            <a:off x="1113708" y="3760631"/>
            <a:ext cx="6027312" cy="1200329"/>
          </a:xfrm>
          <a:prstGeom prst="rect">
            <a:avLst/>
          </a:prstGeom>
          <a:noFill/>
        </p:spPr>
        <p:txBody>
          <a:bodyPr wrap="square" rtlCol="0">
            <a:spAutoFit/>
          </a:bodyPr>
          <a:lstStyle/>
          <a:p>
            <a:r>
              <a:rPr lang="zh-CN" altLang="en-US" dirty="0"/>
              <a:t>文中分两种情况讨论了该问题</a:t>
            </a:r>
            <a:endParaRPr lang="en-US" altLang="zh-CN" dirty="0"/>
          </a:p>
          <a:p>
            <a:endParaRPr lang="en-US" altLang="zh-CN" dirty="0"/>
          </a:p>
          <a:p>
            <a:pPr marL="285750" indent="-285750">
              <a:buFont typeface="Arial" panose="020B0604020202020204" pitchFamily="34" charset="0"/>
              <a:buChar char="•"/>
            </a:pPr>
            <a:r>
              <a:rPr lang="zh-CN" altLang="en-US" dirty="0"/>
              <a:t>多边形光源的强度在各个位置是恒定的</a:t>
            </a:r>
            <a:endParaRPr lang="en-US" altLang="zh-CN" dirty="0"/>
          </a:p>
          <a:p>
            <a:pPr marL="285750" indent="-285750">
              <a:buFont typeface="Arial" panose="020B0604020202020204" pitchFamily="34" charset="0"/>
              <a:buChar char="•"/>
            </a:pPr>
            <a:r>
              <a:rPr lang="zh-CN" altLang="en-US" dirty="0"/>
              <a:t>多边形光源的</a:t>
            </a:r>
            <a:r>
              <a:rPr lang="en-US" altLang="zh-CN" dirty="0"/>
              <a:t>radiance</a:t>
            </a:r>
            <a:r>
              <a:rPr lang="zh-CN" altLang="en-US" dirty="0"/>
              <a:t>可以由一张二维色彩纹理表示</a:t>
            </a:r>
            <a:endParaRPr lang="zh-CN" altLang="en-US"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恒定光源的着色</a:t>
            </a:r>
            <a:endParaRPr dirty="0">
              <a:sym typeface="+mn-ea"/>
            </a:endParaRPr>
          </a:p>
        </p:txBody>
      </p:sp>
      <p:pic>
        <p:nvPicPr>
          <p:cNvPr id="3" name="图片 2"/>
          <p:cNvPicPr>
            <a:picLocks noChangeAspect="1"/>
          </p:cNvPicPr>
          <p:nvPr/>
        </p:nvPicPr>
        <p:blipFill>
          <a:blip r:embed="rId1"/>
          <a:stretch>
            <a:fillRect/>
          </a:stretch>
        </p:blipFill>
        <p:spPr>
          <a:xfrm>
            <a:off x="949325" y="1569597"/>
            <a:ext cx="5052230" cy="760317"/>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949325" y="1043189"/>
                <a:ext cx="5215944" cy="369332"/>
              </a:xfrm>
              <a:prstGeom prst="rect">
                <a:avLst/>
              </a:prstGeom>
              <a:noFill/>
            </p:spPr>
            <p:txBody>
              <a:bodyPr wrap="square" rtlCol="0">
                <a:spAutoFit/>
              </a:bodyPr>
              <a:lstStyle/>
              <a:p>
                <a:r>
                  <a:rPr lang="zh-CN" altLang="en-US" dirty="0"/>
                  <a:t>由于</a:t>
                </a:r>
                <a14:m>
                  <m:oMath xmlns:m="http://schemas.openxmlformats.org/officeDocument/2006/math">
                    <m:r>
                      <a:rPr lang="en-US" altLang="zh-CN" b="0" i="1" smtClean="0">
                        <a:latin typeface="Cambria Math" panose="02040503050406030204" charset="0"/>
                      </a:rPr>
                      <m:t>𝐿</m:t>
                    </m:r>
                  </m:oMath>
                </a14:m>
                <a:r>
                  <a:rPr lang="zh-CN" altLang="en-US" dirty="0"/>
                  <a:t>是常量，在近似的积分中可以直接将其分离</a:t>
                </a: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949325" y="1043189"/>
                <a:ext cx="5215944" cy="369332"/>
              </a:xfrm>
              <a:prstGeom prst="rect">
                <a:avLst/>
              </a:prstGeom>
              <a:blipFill rotWithShape="1">
                <a:blip r:embed="rId2"/>
                <a:stretch>
                  <a:fillRect t="-141" r="1" b="76"/>
                </a:stretch>
              </a:blipFill>
            </p:spPr>
            <p:txBody>
              <a:bodyPr/>
              <a:lstStyle/>
              <a:p>
                <a:r>
                  <a:rPr lang="zh-CN" altLang="en-US">
                    <a:noFill/>
                  </a:rPr>
                  <a:t> </a:t>
                </a:r>
              </a:p>
            </p:txBody>
          </p:sp>
        </mc:Fallback>
      </mc:AlternateContent>
      <p:sp>
        <p:nvSpPr>
          <p:cNvPr id="5" name="文本框 4"/>
          <p:cNvSpPr txBox="1"/>
          <p:nvPr/>
        </p:nvSpPr>
        <p:spPr>
          <a:xfrm>
            <a:off x="949325" y="2486991"/>
            <a:ext cx="3998890" cy="369332"/>
          </a:xfrm>
          <a:prstGeom prst="rect">
            <a:avLst/>
          </a:prstGeom>
          <a:noFill/>
        </p:spPr>
        <p:txBody>
          <a:bodyPr wrap="square" rtlCol="0">
            <a:spAutoFit/>
          </a:bodyPr>
          <a:lstStyle/>
          <a:p>
            <a:r>
              <a:rPr lang="zh-CN" altLang="en-US" dirty="0"/>
              <a:t>利用</a:t>
            </a:r>
            <a:r>
              <a:rPr lang="en-US" altLang="zh-CN" dirty="0"/>
              <a:t>LTSD</a:t>
            </a:r>
            <a:r>
              <a:rPr lang="zh-CN" altLang="en-US" dirty="0"/>
              <a:t>变换前后积分值相等的性质</a:t>
            </a:r>
            <a:endParaRPr lang="zh-CN" altLang="en-US" dirty="0"/>
          </a:p>
        </p:txBody>
      </p:sp>
      <p:pic>
        <p:nvPicPr>
          <p:cNvPr id="8" name="图片 7"/>
          <p:cNvPicPr>
            <a:picLocks noChangeAspect="1"/>
          </p:cNvPicPr>
          <p:nvPr/>
        </p:nvPicPr>
        <p:blipFill>
          <a:blip r:embed="rId3"/>
          <a:stretch>
            <a:fillRect/>
          </a:stretch>
        </p:blipFill>
        <p:spPr>
          <a:xfrm>
            <a:off x="949325" y="3013400"/>
            <a:ext cx="4475407" cy="694262"/>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949325" y="3933208"/>
                <a:ext cx="7602247" cy="369332"/>
              </a:xfrm>
              <a:prstGeom prst="rect">
                <a:avLst/>
              </a:prstGeom>
              <a:noFill/>
            </p:spPr>
            <p:txBody>
              <a:bodyPr wrap="square" rtlCol="0">
                <a:spAutoFit/>
              </a:bodyPr>
              <a:lstStyle/>
              <a:p>
                <a:r>
                  <a:rPr lang="zh-CN" altLang="en-US" dirty="0"/>
                  <a:t>其中</a:t>
                </a:r>
                <a14:m>
                  <m:oMath xmlns:m="http://schemas.openxmlformats.org/officeDocument/2006/math">
                    <m:r>
                      <a:rPr lang="en-US" altLang="zh-CN" b="0" i="1" smtClean="0">
                        <a:latin typeface="Cambria Math" panose="02040503050406030204" charset="0"/>
                      </a:rPr>
                      <m:t>𝐸</m:t>
                    </m:r>
                  </m:oMath>
                </a14:m>
                <a:r>
                  <a:rPr lang="zh-CN" altLang="en-US" dirty="0"/>
                  <a:t>表示</a:t>
                </a:r>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𝑃</m:t>
                        </m:r>
                      </m:e>
                      <m:sub>
                        <m:r>
                          <a:rPr lang="en-US" altLang="zh-CN" b="0" i="1" smtClean="0">
                            <a:latin typeface="Cambria Math" panose="02040503050406030204" charset="0"/>
                          </a:rPr>
                          <m:t>𝑜</m:t>
                        </m:r>
                      </m:sub>
                    </m:sSub>
                    <m:r>
                      <a:rPr lang="en-US" altLang="zh-CN" b="0" i="1" smtClean="0">
                        <a:latin typeface="Cambria Math" panose="02040503050406030204" charset="0"/>
                      </a:rPr>
                      <m:t>=</m:t>
                    </m:r>
                    <m:sSup>
                      <m:sSupPr>
                        <m:ctrlPr>
                          <a:rPr lang="en-US" altLang="zh-CN" b="0" i="1" smtClean="0">
                            <a:latin typeface="Cambria Math" panose="02040503050406030204" charset="0"/>
                          </a:rPr>
                        </m:ctrlPr>
                      </m:sSupPr>
                      <m:e>
                        <m:r>
                          <a:rPr lang="en-US" altLang="zh-CN" b="0" i="1" smtClean="0">
                            <a:latin typeface="Cambria Math" panose="02040503050406030204" charset="0"/>
                          </a:rPr>
                          <m:t>𝑀</m:t>
                        </m:r>
                      </m:e>
                      <m:sup>
                        <m:r>
                          <a:rPr lang="en-US" altLang="zh-CN" b="0" i="1" smtClean="0">
                            <a:latin typeface="Cambria Math" panose="02040503050406030204" charset="0"/>
                          </a:rPr>
                          <m:t>−</m:t>
                        </m:r>
                        <m:r>
                          <a:rPr lang="en-US" altLang="zh-CN" b="0" i="1" smtClean="0">
                            <a:latin typeface="Cambria Math" panose="02040503050406030204" charset="0"/>
                          </a:rPr>
                          <m:t>1</m:t>
                        </m:r>
                      </m:sup>
                    </m:sSup>
                    <m:r>
                      <a:rPr lang="en-US" altLang="zh-CN" b="0" i="1" smtClean="0">
                        <a:latin typeface="Cambria Math" panose="02040503050406030204" charset="0"/>
                      </a:rPr>
                      <m:t>𝑃</m:t>
                    </m:r>
                  </m:oMath>
                </a14:m>
                <a:r>
                  <a:rPr lang="zh-CN" altLang="en-US" dirty="0"/>
                  <a:t>的辐照度（</a:t>
                </a:r>
                <a:r>
                  <a:rPr lang="en-US" altLang="zh-CN" dirty="0"/>
                  <a:t>irradiance</a:t>
                </a:r>
                <a:r>
                  <a:rPr lang="zh-CN" altLang="en-US" dirty="0"/>
                  <a:t>）。而上式又具有解析表示</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949325" y="3933208"/>
                <a:ext cx="7602247" cy="369332"/>
              </a:xfrm>
              <a:prstGeom prst="rect">
                <a:avLst/>
              </a:prstGeom>
              <a:blipFill rotWithShape="1">
                <a:blip r:embed="rId4"/>
                <a:stretch>
                  <a:fillRect t="-5" b="112"/>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949325" y="4413059"/>
            <a:ext cx="5146675" cy="789509"/>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6284892" y="4623147"/>
                <a:ext cx="20799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charset="0"/>
                        </a:rPr>
                        <m:t>𝑗</m:t>
                      </m:r>
                      <m:r>
                        <a:rPr lang="en-US" altLang="zh-CN" b="0" i="1" smtClean="0">
                          <a:latin typeface="Cambria Math" panose="02040503050406030204" charset="0"/>
                        </a:rPr>
                        <m:t>=</m:t>
                      </m:r>
                      <m:d>
                        <m:dPr>
                          <m:ctrlPr>
                            <a:rPr lang="en-US" altLang="zh-CN" b="0" i="1" smtClean="0">
                              <a:latin typeface="Cambria Math" panose="02040503050406030204" charset="0"/>
                            </a:rPr>
                          </m:ctrlPr>
                        </m:dPr>
                        <m:e>
                          <m:r>
                            <a:rPr lang="en-US" altLang="zh-CN" b="0" i="1" smtClean="0">
                              <a:latin typeface="Cambria Math" panose="02040503050406030204" charset="0"/>
                            </a:rPr>
                            <m:t>𝑖</m:t>
                          </m:r>
                          <m:r>
                            <a:rPr lang="en-US" altLang="zh-CN" b="0" i="1" smtClean="0">
                              <a:latin typeface="Cambria Math" panose="02040503050406030204" charset="0"/>
                            </a:rPr>
                            <m:t>+</m:t>
                          </m:r>
                          <m:r>
                            <a:rPr lang="en-US" altLang="zh-CN" b="0" i="1" smtClean="0">
                              <a:latin typeface="Cambria Math" panose="02040503050406030204" charset="0"/>
                            </a:rPr>
                            <m:t>1</m:t>
                          </m:r>
                        </m:e>
                      </m:d>
                      <m:r>
                        <a:rPr lang="en-US" altLang="zh-CN" b="0" i="1" smtClean="0">
                          <a:latin typeface="Cambria Math" panose="02040503050406030204" charset="0"/>
                        </a:rPr>
                        <m:t> </m:t>
                      </m:r>
                      <m:r>
                        <a:rPr lang="en-US" altLang="zh-CN" b="0" i="1" smtClean="0">
                          <a:latin typeface="Cambria Math" panose="02040503050406030204" charset="0"/>
                        </a:rPr>
                        <m:t>𝑚𝑜𝑑</m:t>
                      </m:r>
                      <m:r>
                        <a:rPr lang="en-US" altLang="zh-CN" b="0" i="1" smtClean="0">
                          <a:latin typeface="Cambria Math" panose="02040503050406030204" charset="0"/>
                        </a:rPr>
                        <m:t> </m:t>
                      </m:r>
                      <m:r>
                        <a:rPr lang="en-US" altLang="zh-CN" b="0" i="1" smtClean="0">
                          <a:latin typeface="Cambria Math" panose="02040503050406030204" charset="0"/>
                        </a:rPr>
                        <m:t>𝑛</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6284892" y="4623147"/>
                <a:ext cx="2079938" cy="369332"/>
              </a:xfrm>
              <a:prstGeom prst="rect">
                <a:avLst/>
              </a:prstGeom>
              <a:blipFill rotWithShape="1">
                <a:blip r:embed="rId6"/>
                <a:stretch>
                  <a:fillRect l="-14" t="-94" r="29" b="30"/>
                </a:stretch>
              </a:blipFill>
            </p:spPr>
            <p:txBody>
              <a:bodyPr/>
              <a:lstStyle/>
              <a:p>
                <a:r>
                  <a:rPr lang="zh-CN" altLang="en-US">
                    <a:noFill/>
                  </a:rPr>
                  <a:t> </a:t>
                </a:r>
              </a:p>
            </p:txBody>
          </p:sp>
        </mc:Fallback>
      </mc:AlternateContent>
      <p:sp>
        <p:nvSpPr>
          <p:cNvPr id="14" name="文本框 13"/>
          <p:cNvSpPr txBox="1"/>
          <p:nvPr/>
        </p:nvSpPr>
        <p:spPr>
          <a:xfrm>
            <a:off x="919856" y="5288403"/>
            <a:ext cx="7602247" cy="369332"/>
          </a:xfrm>
          <a:prstGeom prst="rect">
            <a:avLst/>
          </a:prstGeom>
          <a:noFill/>
        </p:spPr>
        <p:txBody>
          <a:bodyPr wrap="square" rtlCol="0">
            <a:spAutoFit/>
          </a:bodyPr>
          <a:lstStyle/>
          <a:p>
            <a:r>
              <a:rPr lang="en-US" altLang="zh-CN" dirty="0"/>
              <a:t>*</a:t>
            </a:r>
            <a:r>
              <a:rPr lang="zh-CN" altLang="en-US" dirty="0"/>
              <a:t>推导见</a:t>
            </a:r>
            <a:r>
              <a:rPr lang="en-US" altLang="zh-CN" dirty="0"/>
              <a:t>Geometric Derivation of the Irradiance of Polygonal Lights</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纹理光源的着色</a:t>
            </a:r>
            <a:endParaRPr dirty="0">
              <a:sym typeface="+mn-ea"/>
            </a:endParaRPr>
          </a:p>
        </p:txBody>
      </p:sp>
      <p:pic>
        <p:nvPicPr>
          <p:cNvPr id="4" name="图片 3"/>
          <p:cNvPicPr>
            <a:picLocks noChangeAspect="1"/>
          </p:cNvPicPr>
          <p:nvPr/>
        </p:nvPicPr>
        <p:blipFill>
          <a:blip r:embed="rId1"/>
          <a:stretch>
            <a:fillRect/>
          </a:stretch>
        </p:blipFill>
        <p:spPr>
          <a:xfrm>
            <a:off x="3608777" y="1594481"/>
            <a:ext cx="4108431" cy="2140392"/>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949325" y="1057240"/>
                <a:ext cx="4713668" cy="369332"/>
              </a:xfrm>
              <a:prstGeom prst="rect">
                <a:avLst/>
              </a:prstGeom>
              <a:noFill/>
            </p:spPr>
            <p:txBody>
              <a:bodyPr wrap="square" rtlCol="0">
                <a:spAutoFit/>
              </a:bodyPr>
              <a:lstStyle/>
              <a:p>
                <a:r>
                  <a:rPr lang="zh-CN" altLang="en-US" dirty="0"/>
                  <a:t>纹理光源无法将</a:t>
                </a:r>
                <a14:m>
                  <m:oMath xmlns:m="http://schemas.openxmlformats.org/officeDocument/2006/math">
                    <m:r>
                      <a:rPr lang="en-US" altLang="zh-CN" b="0" i="1" smtClean="0">
                        <a:latin typeface="Cambria Math" panose="02040503050406030204" charset="0"/>
                      </a:rPr>
                      <m:t>𝐿</m:t>
                    </m:r>
                  </m:oMath>
                </a14:m>
                <a:r>
                  <a:rPr lang="zh-CN" altLang="en-US" dirty="0"/>
                  <a:t>直接分离，将积分改写如下</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949325" y="1057240"/>
                <a:ext cx="4713668" cy="369332"/>
              </a:xfrm>
              <a:prstGeom prst="rect">
                <a:avLst/>
              </a:prstGeom>
              <a:blipFill rotWithShape="1">
                <a:blip r:embed="rId2"/>
                <a:stretch>
                  <a:fillRect t="-162" r="1"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030310" y="4076164"/>
                <a:ext cx="6686898" cy="923330"/>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𝐼</m:t>
                        </m:r>
                      </m:e>
                      <m:sub>
                        <m:r>
                          <a:rPr lang="en-US" altLang="zh-CN" b="0" i="1" smtClean="0">
                            <a:latin typeface="Cambria Math" panose="02040503050406030204" charset="0"/>
                          </a:rPr>
                          <m:t>𝐷</m:t>
                        </m:r>
                      </m:sub>
                    </m:sSub>
                  </m:oMath>
                </a14:m>
                <a:r>
                  <a:rPr lang="zh-CN" altLang="en-US" dirty="0"/>
                  <a:t>可视作高光的形状，利用变换前的积分即可计算</a:t>
                </a:r>
                <a:endParaRPr lang="en-US" altLang="zh-CN" dirty="0"/>
              </a:p>
              <a:p>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𝐼</m:t>
                        </m:r>
                      </m:e>
                      <m:sub>
                        <m:r>
                          <a:rPr lang="en-US" altLang="zh-CN" b="0" i="1" smtClean="0">
                            <a:latin typeface="Cambria Math" panose="02040503050406030204" charset="0"/>
                          </a:rPr>
                          <m:t>𝐿</m:t>
                        </m:r>
                      </m:sub>
                    </m:sSub>
                  </m:oMath>
                </a14:m>
                <a:r>
                  <a:rPr lang="zh-CN" altLang="en-US" dirty="0"/>
                  <a:t>可视作</a:t>
                </a:r>
                <a14:m>
                  <m:oMath xmlns:m="http://schemas.openxmlformats.org/officeDocument/2006/math">
                    <m:r>
                      <a:rPr lang="en-US" altLang="zh-CN" b="0" i="1" smtClean="0">
                        <a:latin typeface="Cambria Math" panose="02040503050406030204" charset="0"/>
                      </a:rPr>
                      <m:t>𝐷</m:t>
                    </m:r>
                  </m:oMath>
                </a14:m>
                <a:r>
                  <a:rPr lang="zh-CN" altLang="en-US" dirty="0"/>
                  <a:t>中与</a:t>
                </a:r>
                <a14:m>
                  <m:oMath xmlns:m="http://schemas.openxmlformats.org/officeDocument/2006/math">
                    <m:r>
                      <a:rPr lang="en-US" altLang="zh-CN" b="0" i="1" smtClean="0">
                        <a:latin typeface="Cambria Math" panose="02040503050406030204" charset="0"/>
                      </a:rPr>
                      <m:t>𝑃</m:t>
                    </m:r>
                  </m:oMath>
                </a14:m>
                <a:r>
                  <a:rPr lang="zh-CN" altLang="en-US" dirty="0"/>
                  <a:t>相交的光线聚集的平均颜色，影响高光的颜色</a:t>
                </a:r>
                <a:endParaRPr lang="en-US" altLang="zh-CN" dirty="0"/>
              </a:p>
              <a:p>
                <a:r>
                  <a:rPr lang="zh-CN" altLang="en-US" dirty="0"/>
                  <a:t>文中通过对纹理进行预滤波的方式计算</a:t>
                </a:r>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𝐼</m:t>
                        </m:r>
                      </m:e>
                      <m:sub>
                        <m:r>
                          <a:rPr lang="en-US" altLang="zh-CN" b="0" i="1" smtClean="0">
                            <a:latin typeface="Cambria Math" panose="02040503050406030204" charset="0"/>
                          </a:rPr>
                          <m:t>𝐿</m:t>
                        </m:r>
                      </m:sub>
                    </m:sSub>
                  </m:oMath>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030310" y="4076164"/>
                <a:ext cx="6686898" cy="923330"/>
              </a:xfrm>
              <a:prstGeom prst="rect">
                <a:avLst/>
              </a:prstGeom>
              <a:blipFill rotWithShape="1">
                <a:blip r:embed="rId3"/>
                <a:stretch>
                  <a:fillRect l="-5" t="-11" r="1" b="1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纹理预滤波</a:t>
            </a:r>
            <a:endParaRPr dirty="0">
              <a:sym typeface="+mn-ea"/>
            </a:endParaRPr>
          </a:p>
        </p:txBody>
      </p:sp>
      <p:pic>
        <p:nvPicPr>
          <p:cNvPr id="5" name="图片 4"/>
          <p:cNvPicPr>
            <a:picLocks noChangeAspect="1"/>
          </p:cNvPicPr>
          <p:nvPr/>
        </p:nvPicPr>
        <p:blipFill>
          <a:blip r:embed="rId1"/>
          <a:stretch>
            <a:fillRect/>
          </a:stretch>
        </p:blipFill>
        <p:spPr>
          <a:xfrm>
            <a:off x="1314010" y="1773401"/>
            <a:ext cx="3650795" cy="838628"/>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204538" y="4031086"/>
                <a:ext cx="9951805" cy="1200329"/>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𝐼</m:t>
                        </m:r>
                      </m:e>
                      <m:sub>
                        <m:r>
                          <a:rPr lang="en-US" altLang="zh-CN" b="0" i="1" smtClean="0">
                            <a:latin typeface="Cambria Math" panose="02040503050406030204" charset="0"/>
                          </a:rPr>
                          <m:t>𝐿</m:t>
                        </m:r>
                      </m:sub>
                    </m:sSub>
                  </m:oMath>
                </a14:m>
                <a:r>
                  <a:rPr lang="zh-CN" altLang="en-US" dirty="0"/>
                  <a:t>可视为</a:t>
                </a:r>
                <a14:m>
                  <m:oMath xmlns:m="http://schemas.openxmlformats.org/officeDocument/2006/math">
                    <m:r>
                      <a:rPr lang="en-US" altLang="zh-CN" b="0" i="1" smtClean="0">
                        <a:latin typeface="Cambria Math" panose="02040503050406030204" charset="0"/>
                      </a:rPr>
                      <m:t>𝐿</m:t>
                    </m:r>
                    <m:r>
                      <a:rPr lang="zh-CN" altLang="en-US" i="1">
                        <a:latin typeface="Cambria Math" panose="02040503050406030204" charset="0"/>
                      </a:rPr>
                      <m:t>通过</m:t>
                    </m:r>
                  </m:oMath>
                </a14:m>
                <a:r>
                  <a:rPr lang="zh-CN" altLang="en-US" dirty="0"/>
                  <a:t>滤波器                                      得到</a:t>
                </a:r>
                <a:endParaRPr lang="en-US" altLang="zh-CN" dirty="0"/>
              </a:p>
              <a:p>
                <a:endParaRPr lang="en-US" altLang="zh-CN" dirty="0"/>
              </a:p>
              <a:p>
                <a:r>
                  <a:rPr lang="zh-CN" altLang="en-US" dirty="0"/>
                  <a:t>滤波器使用高斯滤波来近似，不同滤波半径得到的结果以</a:t>
                </a:r>
                <a:r>
                  <a:rPr lang="en-US" altLang="zh-CN" dirty="0"/>
                  <a:t>LOD</a:t>
                </a:r>
                <a:r>
                  <a:rPr lang="zh-CN" altLang="en-US" dirty="0"/>
                  <a:t>形式保存</a:t>
                </a:r>
                <a:endParaRPr lang="en-US" altLang="zh-CN" dirty="0"/>
              </a:p>
              <a:p>
                <a:r>
                  <a:rPr lang="zh-CN" altLang="en-US" dirty="0"/>
                  <a:t>同时在原纹理的边缘延伸了一部分，若采样时交于原纹理之外不远处，也能获取纹理光源的信息</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204538" y="4031086"/>
                <a:ext cx="9951805" cy="1200329"/>
              </a:xfrm>
              <a:prstGeom prst="rect">
                <a:avLst/>
              </a:prstGeom>
              <a:blipFill rotWithShape="1">
                <a:blip r:embed="rId2"/>
                <a:stretch>
                  <a:fillRect l="-6" t="-9" b="24"/>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3452328" y="4031086"/>
            <a:ext cx="2316139" cy="413596"/>
          </a:xfrm>
          <a:prstGeom prst="rect">
            <a:avLst/>
          </a:prstGeom>
        </p:spPr>
      </p:pic>
      <p:pic>
        <p:nvPicPr>
          <p:cNvPr id="11" name="图片 10"/>
          <p:cNvPicPr>
            <a:picLocks noChangeAspect="1"/>
          </p:cNvPicPr>
          <p:nvPr/>
        </p:nvPicPr>
        <p:blipFill>
          <a:blip r:embed="rId4"/>
          <a:stretch>
            <a:fillRect/>
          </a:stretch>
        </p:blipFill>
        <p:spPr>
          <a:xfrm>
            <a:off x="6019605" y="1293349"/>
            <a:ext cx="5387877" cy="198432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dirty="0">
                <a:sym typeface="+mn-ea"/>
              </a:rPr>
              <a:t>多边形光源着色</a:t>
            </a:r>
            <a:endParaRPr dirty="0">
              <a:sym typeface="+mn-ea"/>
            </a:endParaRPr>
          </a:p>
        </p:txBody>
      </p:sp>
      <p:sp>
        <p:nvSpPr>
          <p:cNvPr id="4" name="文本框 3"/>
          <p:cNvSpPr txBox="1"/>
          <p:nvPr/>
        </p:nvSpPr>
        <p:spPr>
          <a:xfrm>
            <a:off x="741045" y="948690"/>
            <a:ext cx="10625455" cy="645160"/>
          </a:xfrm>
          <a:prstGeom prst="rect">
            <a:avLst/>
          </a:prstGeom>
          <a:noFill/>
        </p:spPr>
        <p:txBody>
          <a:bodyPr wrap="square">
            <a:spAutoFit/>
          </a:bodyPr>
          <a:lstStyle/>
          <a:p>
            <a:pPr algn="l">
              <a:buClrTx/>
              <a:buSzTx/>
              <a:buFontTx/>
            </a:pPr>
            <a:r>
              <a:rPr lang="zh-CN" altLang="en-US" b="0" i="0" dirty="0">
                <a:solidFill>
                  <a:srgbClr val="121212"/>
                </a:solidFill>
                <a:effectLst/>
                <a:latin typeface="-apple-system"/>
              </a:rPr>
              <a:t>基</a:t>
            </a:r>
            <a:r>
              <a:rPr lang="zh-CN" altLang="en-US" sz="1800" b="0" i="0" dirty="0"/>
              <a:t>于物理的渲染技术（Physically Based Shading, PBS）通常包含一个将BRDF和入射光点乘再积分的过程，这个积分域在球或半球上。</a:t>
            </a:r>
            <a:endParaRPr lang="zh-CN" altLang="en-US" sz="1800" b="0" i="0" dirty="0"/>
          </a:p>
        </p:txBody>
      </p:sp>
      <p:sp>
        <p:nvSpPr>
          <p:cNvPr id="6" name="文本框 5"/>
          <p:cNvSpPr txBox="1"/>
          <p:nvPr/>
        </p:nvSpPr>
        <p:spPr>
          <a:xfrm>
            <a:off x="741127" y="5165345"/>
            <a:ext cx="10104922" cy="922020"/>
          </a:xfrm>
          <a:prstGeom prst="rect">
            <a:avLst/>
          </a:prstGeom>
          <a:noFill/>
        </p:spPr>
        <p:txBody>
          <a:bodyPr wrap="square">
            <a:spAutoFit/>
          </a:bodyPr>
          <a:lstStyle/>
          <a:p>
            <a:pPr algn="l">
              <a:buClrTx/>
              <a:buSzTx/>
              <a:buFontTx/>
            </a:pPr>
            <a:r>
              <a:rPr lang="zh-CN" altLang="en-US" b="0" i="0" dirty="0">
                <a:solidFill>
                  <a:srgbClr val="121212"/>
                </a:solidFill>
                <a:effectLst/>
                <a:latin typeface="-apple-system"/>
              </a:rPr>
              <a:t>这</a:t>
            </a:r>
            <a:r>
              <a:rPr lang="zh-CN" altLang="en-US" sz="1800" b="0" i="0" dirty="0"/>
              <a:t>里我们关注的是一个固定的多边形光源，则可以将多边形光源在着色点的入射光整合到着色点的单位球面上，看作是球面上的多边形光源，这个多边形部分即积分区域，则此时只需要计算这个球面多边形的BRDF积分即可(假设入射光均匀，避免了入射光采样)。</a:t>
            </a:r>
            <a:endParaRPr lang="zh-CN" altLang="en-US" sz="1800" dirty="0"/>
          </a:p>
        </p:txBody>
      </p:sp>
      <p:pic>
        <p:nvPicPr>
          <p:cNvPr id="7" name="图片 6"/>
          <p:cNvPicPr>
            <a:picLocks noChangeAspect="1"/>
          </p:cNvPicPr>
          <p:nvPr/>
        </p:nvPicPr>
        <p:blipFill rotWithShape="1">
          <a:blip r:embed="rId1"/>
          <a:srcRect l="1484"/>
          <a:stretch>
            <a:fillRect/>
          </a:stretch>
        </p:blipFill>
        <p:spPr>
          <a:xfrm>
            <a:off x="2977495" y="1647881"/>
            <a:ext cx="6001619" cy="3357228"/>
          </a:xfrm>
          <a:prstGeom prst="rect">
            <a:avLst/>
          </a:prstGeom>
        </p:spPr>
      </p:pic>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纹理预滤波</a:t>
            </a:r>
            <a:endParaRPr dirty="0">
              <a:sym typeface="+mn-ea"/>
            </a:endParaRPr>
          </a:p>
        </p:txBody>
      </p:sp>
      <p:sp>
        <p:nvSpPr>
          <p:cNvPr id="2" name="文本框 1"/>
          <p:cNvSpPr txBox="1"/>
          <p:nvPr/>
        </p:nvSpPr>
        <p:spPr>
          <a:xfrm>
            <a:off x="1146219" y="1000190"/>
            <a:ext cx="4855335" cy="923330"/>
          </a:xfrm>
          <a:prstGeom prst="rect">
            <a:avLst/>
          </a:prstGeom>
          <a:noFill/>
        </p:spPr>
        <p:txBody>
          <a:bodyPr wrap="square" rtlCol="0">
            <a:spAutoFit/>
          </a:bodyPr>
          <a:lstStyle/>
          <a:p>
            <a:r>
              <a:rPr lang="zh-CN" altLang="en-US" dirty="0"/>
              <a:t>仍存在的困难：</a:t>
            </a:r>
            <a:endParaRPr lang="en-US" altLang="zh-CN" dirty="0"/>
          </a:p>
          <a:p>
            <a:pPr marL="285750" indent="-285750">
              <a:buFont typeface="Arial" panose="020B0604020202020204" pitchFamily="34" charset="0"/>
              <a:buChar char="•"/>
            </a:pPr>
            <a:r>
              <a:rPr lang="zh-CN" altLang="en-US" dirty="0"/>
              <a:t>球面分布上的方向向量可能与纹理不相交</a:t>
            </a:r>
            <a:endParaRPr lang="en-US" altLang="zh-CN" dirty="0"/>
          </a:p>
          <a:p>
            <a:pPr marL="285750" indent="-285750">
              <a:buFont typeface="Arial" panose="020B0604020202020204" pitchFamily="34" charset="0"/>
              <a:buChar char="•"/>
            </a:pPr>
            <a:r>
              <a:rPr lang="zh-CN" altLang="en-US" dirty="0"/>
              <a:t>滤波半径，即</a:t>
            </a:r>
            <a:r>
              <a:rPr lang="en-US" altLang="zh-CN" dirty="0"/>
              <a:t>LOD</a:t>
            </a:r>
            <a:r>
              <a:rPr lang="zh-CN" altLang="en-US" dirty="0"/>
              <a:t>的选取受多个参数影响</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1146219" y="2075562"/>
                <a:ext cx="3329188" cy="646331"/>
              </a:xfrm>
              <a:prstGeom prst="rect">
                <a:avLst/>
              </a:prstGeom>
              <a:noFill/>
            </p:spPr>
            <p:txBody>
              <a:bodyPr wrap="square" rtlCol="0">
                <a:spAutoFit/>
              </a:bodyPr>
              <a:lstStyle/>
              <a:p>
                <a:r>
                  <a:rPr lang="zh-CN" altLang="en-US" dirty="0"/>
                  <a:t>解决方案：</a:t>
                </a:r>
                <a:endParaRPr lang="en-US" altLang="zh-CN" dirty="0"/>
              </a:p>
              <a:p>
                <a:r>
                  <a:rPr lang="zh-CN" altLang="en-US" dirty="0"/>
                  <a:t>仍使用</a:t>
                </a:r>
                <a:r>
                  <a:rPr lang="en-US" altLang="zh-CN" dirty="0"/>
                  <a:t>LTC</a:t>
                </a:r>
                <a:r>
                  <a:rPr lang="zh-CN" altLang="en-US" dirty="0"/>
                  <a:t>的思路对</a:t>
                </a:r>
                <a14:m>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𝐼</m:t>
                        </m:r>
                      </m:e>
                      <m:sub>
                        <m:r>
                          <a:rPr lang="en-US" altLang="zh-CN" b="0" i="1" smtClean="0">
                            <a:latin typeface="Cambria Math" panose="02040503050406030204" charset="0"/>
                          </a:rPr>
                          <m:t>𝐿</m:t>
                        </m:r>
                      </m:sub>
                    </m:sSub>
                  </m:oMath>
                </a14:m>
                <a:r>
                  <a:rPr lang="zh-CN" altLang="en-US" dirty="0"/>
                  <a:t>进行变换</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1146219" y="2075562"/>
                <a:ext cx="3329188" cy="646331"/>
              </a:xfrm>
              <a:prstGeom prst="rect">
                <a:avLst/>
              </a:prstGeom>
              <a:blipFill rotWithShape="1">
                <a:blip r:embed="rId1"/>
                <a:stretch>
                  <a:fillRect l="-1" t="-59" r="17" b="44"/>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1146219" y="2916928"/>
            <a:ext cx="5351173" cy="73970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146219" y="3810334"/>
                <a:ext cx="6001556" cy="1200329"/>
              </a:xfrm>
              <a:prstGeom prst="rect">
                <a:avLst/>
              </a:prstGeom>
              <a:noFill/>
            </p:spPr>
            <p:txBody>
              <a:bodyPr wrap="square" rtlCol="0">
                <a:spAutoFit/>
              </a:bodyPr>
              <a:lstStyle/>
              <a:p>
                <a:r>
                  <a:rPr lang="zh-CN" altLang="en-US" dirty="0"/>
                  <a:t>变换后的原始分布更简单，并且只需要在垂直于纹理平面的方向上进行采样即可</a:t>
                </a:r>
                <a:endParaRPr lang="en-US" altLang="zh-CN" dirty="0"/>
              </a:p>
              <a:p>
                <a:r>
                  <a:rPr lang="zh-CN" altLang="en-US" dirty="0"/>
                  <a:t>并且滤波半径的选取只依赖于着色点到纹理平面的距离</a:t>
                </a:r>
                <a14:m>
                  <m:oMath xmlns:m="http://schemas.openxmlformats.org/officeDocument/2006/math">
                    <m:r>
                      <a:rPr lang="en-US" altLang="zh-CN" b="0" i="1" smtClean="0">
                        <a:latin typeface="Cambria Math" panose="02040503050406030204" charset="0"/>
                      </a:rPr>
                      <m:t>𝑟</m:t>
                    </m:r>
                  </m:oMath>
                </a14:m>
                <a:r>
                  <a:rPr lang="zh-CN" altLang="en-US" dirty="0"/>
                  <a:t>和多边形面积</a:t>
                </a:r>
                <a14:m>
                  <m:oMath xmlns:m="http://schemas.openxmlformats.org/officeDocument/2006/math">
                    <m:r>
                      <a:rPr lang="en-US" altLang="zh-CN" b="0" i="1" smtClean="0">
                        <a:latin typeface="Cambria Math" panose="02040503050406030204" charset="0"/>
                      </a:rPr>
                      <m:t>𝐴</m:t>
                    </m:r>
                  </m:oMath>
                </a14:m>
                <a:r>
                  <a:rPr lang="zh-CN" altLang="en-US" dirty="0"/>
                  <a:t>。最终高斯滤波的标准差选取如下</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146219" y="3810334"/>
                <a:ext cx="6001556" cy="1200329"/>
              </a:xfrm>
              <a:prstGeom prst="rect">
                <a:avLst/>
              </a:prstGeom>
              <a:blipFill rotWithShape="1">
                <a:blip r:embed="rId3"/>
                <a:stretch>
                  <a:fillRect l="-1" t="-28" r="4" b="43"/>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3034910" y="5164364"/>
            <a:ext cx="1538683" cy="725606"/>
          </a:xfrm>
          <a:prstGeom prst="rect">
            <a:avLst/>
          </a:prstGeom>
        </p:spPr>
      </p:pic>
      <p:pic>
        <p:nvPicPr>
          <p:cNvPr id="13" name="图片 12"/>
          <p:cNvPicPr>
            <a:picLocks noChangeAspect="1"/>
          </p:cNvPicPr>
          <p:nvPr/>
        </p:nvPicPr>
        <p:blipFill>
          <a:blip r:embed="rId5"/>
          <a:stretch>
            <a:fillRect/>
          </a:stretch>
        </p:blipFill>
        <p:spPr>
          <a:xfrm>
            <a:off x="7350839" y="1000190"/>
            <a:ext cx="4266432" cy="4359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第五部分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dirty="0"/>
              <a:t>总结</a:t>
            </a:r>
            <a:endParaRPr lang="zh-CN" dirty="0"/>
          </a:p>
        </p:txBody>
      </p:sp>
      <p:sp>
        <p:nvSpPr>
          <p:cNvPr id="25" name="文本占位符 24"/>
          <p:cNvSpPr>
            <a:spLocks noGrp="1"/>
          </p:cNvSpPr>
          <p:nvPr>
            <p:ph type="body" sz="quarter" idx="14"/>
          </p:nvPr>
        </p:nvSpPr>
        <p:spPr>
          <a:xfrm>
            <a:off x="561340" y="3837940"/>
            <a:ext cx="9755505" cy="1522730"/>
          </a:xfrm>
        </p:spPr>
        <p:txBody>
          <a:bodyPr/>
          <a:lstStyle/>
          <a:p>
            <a:r>
              <a:rPr lang="zh-CN">
                <a:sym typeface="+mn-ea"/>
              </a:rPr>
              <a:t>基于</a:t>
            </a:r>
            <a:r>
              <a:rPr lang="en-US" altLang="zh-CN">
                <a:sym typeface="+mn-ea"/>
              </a:rPr>
              <a:t>LTC</a:t>
            </a:r>
            <a:r>
              <a:rPr lang="zh-CN" altLang="en-US">
                <a:sym typeface="+mn-ea"/>
              </a:rPr>
              <a:t>的多边形光源着色</a:t>
            </a:r>
            <a:endParaRPr lang="zh-CN" altLang="en-US">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sym typeface="+mn-ea"/>
              </a:rPr>
              <a:t>总结</a:t>
            </a:r>
            <a:endParaRPr lang="zh-CN" altLang="en-US" dirty="0"/>
          </a:p>
        </p:txBody>
      </p:sp>
      <p:pic>
        <p:nvPicPr>
          <p:cNvPr id="3" name="图片 2"/>
          <p:cNvPicPr>
            <a:picLocks noChangeAspect="1"/>
          </p:cNvPicPr>
          <p:nvPr/>
        </p:nvPicPr>
        <p:blipFill>
          <a:blip r:embed="rId1"/>
          <a:stretch>
            <a:fillRect/>
          </a:stretch>
        </p:blipFill>
        <p:spPr>
          <a:xfrm>
            <a:off x="2041208" y="1032510"/>
            <a:ext cx="8109585" cy="4617720"/>
          </a:xfrm>
          <a:prstGeom prst="rect">
            <a:avLst/>
          </a:prstGeom>
        </p:spPr>
      </p:pic>
      <p:sp>
        <p:nvSpPr>
          <p:cNvPr id="2" name="文本框 1"/>
          <p:cNvSpPr txBox="1"/>
          <p:nvPr/>
        </p:nvSpPr>
        <p:spPr>
          <a:xfrm>
            <a:off x="462280" y="5703570"/>
            <a:ext cx="11276965" cy="368300"/>
          </a:xfrm>
          <a:prstGeom prst="rect">
            <a:avLst/>
          </a:prstGeom>
          <a:noFill/>
        </p:spPr>
        <p:txBody>
          <a:bodyPr wrap="square" rtlCol="0" anchor="t">
            <a:spAutoFit/>
          </a:bodyPr>
          <a:p>
            <a:pPr algn="ctr"/>
            <a:r>
              <a:rPr lang="zh-CN" altLang="en-US"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真正要解决的问题：多边形光影，也就是多边形光源照明</a:t>
            </a:r>
            <a:endParaRPr lang="zh-CN" altLang="en-US"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sym typeface="+mn-ea"/>
              </a:rPr>
              <a:t>总结</a:t>
            </a:r>
            <a:endParaRPr lang="zh-CN" altLang="en-US" dirty="0"/>
          </a:p>
        </p:txBody>
      </p:sp>
      <p:pic>
        <p:nvPicPr>
          <p:cNvPr id="8" name="图片 7"/>
          <p:cNvPicPr>
            <a:picLocks noChangeAspect="1"/>
          </p:cNvPicPr>
          <p:nvPr/>
        </p:nvPicPr>
        <p:blipFill>
          <a:blip r:embed="rId1"/>
          <a:stretch>
            <a:fillRect/>
          </a:stretch>
        </p:blipFill>
        <p:spPr>
          <a:xfrm>
            <a:off x="4636770" y="4031809"/>
            <a:ext cx="5295900" cy="2114550"/>
          </a:xfrm>
          <a:prstGeom prst="rect">
            <a:avLst/>
          </a:prstGeom>
        </p:spPr>
      </p:pic>
      <p:pic>
        <p:nvPicPr>
          <p:cNvPr id="12" name="图片 11"/>
          <p:cNvPicPr>
            <a:picLocks noChangeAspect="1"/>
          </p:cNvPicPr>
          <p:nvPr/>
        </p:nvPicPr>
        <p:blipFill>
          <a:blip r:embed="rId2"/>
          <a:stretch>
            <a:fillRect/>
          </a:stretch>
        </p:blipFill>
        <p:spPr>
          <a:xfrm>
            <a:off x="1867535" y="4031615"/>
            <a:ext cx="1534795" cy="2114550"/>
          </a:xfrm>
          <a:prstGeom prst="rect">
            <a:avLst/>
          </a:prstGeom>
        </p:spPr>
      </p:pic>
      <p:sp>
        <p:nvSpPr>
          <p:cNvPr id="2" name="文本框 1"/>
          <p:cNvSpPr txBox="1"/>
          <p:nvPr/>
        </p:nvSpPr>
        <p:spPr>
          <a:xfrm>
            <a:off x="462280" y="1002030"/>
            <a:ext cx="11397615" cy="3130550"/>
          </a:xfrm>
          <a:prstGeom prst="rect">
            <a:avLst/>
          </a:prstGeom>
          <a:noFill/>
        </p:spPr>
        <p:txBody>
          <a:bodyPr wrap="square" rtlCol="0" anchor="t">
            <a:spAutoFit/>
          </a:bodyPr>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首先考虑一个BRDF，也就是描述材质如何在特定着色点散射光的球面函数。虽然</a:t>
            </a: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我们讨论的是BRDF，实际上它可以是任何球面函数(数学原理保持不变)。</a:t>
            </a:r>
            <a:endParaRPr kumimoji="0" lang="zh-CN" altLang="en-US" sz="16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下图左箭头为给定的视图方向（或者说给定的</a:t>
            </a: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入射光方向），右箭头表示光线散射回眼睛的方向。</a:t>
            </a:r>
            <a:endPar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用多边形入射光照射，阴影结果(出射亮度)就是这个球面多边形上BRDF的积分，不过右图中显示的效果很差。实际上多边形照明比点照明要困难得多，这是因为在点照明中，我们只需要评估单个光方向的BRDF，而现在需要考虑很多方面。在离线渲染中，可以用蒙特卡罗采样来解决这个问题，但对于实时运算来说，这不是一个可行的选择——因为它要么</a:t>
            </a: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速度太慢，要么有很多</a:t>
            </a: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噪声。</a:t>
            </a:r>
            <a:endParaRPr kumimoji="0" lang="zh-CN" altLang="en-US" sz="16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论文希望找到一个封闭形式的解，即一个可以简单计算的方程，它可以</a:t>
            </a:r>
            <a:r>
              <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实时给出正确的答案，而不需要抽样。</a:t>
            </a:r>
            <a:endParaRPr lang="zh-CN" altLang="en-US" sz="1600" spc="3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t>总结</a:t>
            </a:r>
            <a:endParaRPr dirty="0"/>
          </a:p>
        </p:txBody>
      </p:sp>
      <p:sp>
        <p:nvSpPr>
          <p:cNvPr id="11" name="内容占位符 1"/>
          <p:cNvSpPr txBox="1"/>
          <p:nvPr/>
        </p:nvSpPr>
        <p:spPr>
          <a:xfrm>
            <a:off x="469265" y="1060450"/>
            <a:ext cx="11329035" cy="44462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论文核心是以快速且无噪声的方式评估通用BRDF和多边形光源的乘积，以往还没有办法做到这一点。论文</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提出了这个问题的解决方案：线性变换余弦（LTC），这也是论文的核心贡献。LTC本质上</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的主要思想是取一个简单的分布并对其进行线性变换。通过这样做可以创造出更广泛的复杂“形状”(球面函数)。</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先从前面提到的余弦分布开始，如果我们对</a:t>
            </a:r>
            <a:r>
              <a:rPr lang="en-US" altLang="zh-CN" sz="160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x 和 y 应用统一的尺度，我们就可以改变分布的粗糙度，使用不同的 x 和 y 因子，我们可以创建各向异性，通过变换的左下角元素，我们可以引入“偏度”，甚至可以通过随机变换创建各种新颖的矩阵，产生</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双峰分布。如右下图所示，这种方法非常具有表现力。</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48239" y="3193647"/>
            <a:ext cx="7171299" cy="2744571"/>
          </a:xfrm>
          <a:prstGeom prst="rect">
            <a:avLst/>
          </a:prstGeom>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sym typeface="+mn-ea"/>
              </a:rPr>
              <a:t>总结</a:t>
            </a:r>
            <a:endParaRPr lang="zh-CN" altLang="en-US" dirty="0"/>
          </a:p>
        </p:txBody>
      </p:sp>
      <p:sp>
        <p:nvSpPr>
          <p:cNvPr id="11" name="内容占位符 1"/>
          <p:cNvSpPr txBox="1"/>
          <p:nvPr/>
        </p:nvSpPr>
        <p:spPr>
          <a:xfrm>
            <a:off x="469265" y="922655"/>
            <a:ext cx="11301095" cy="44462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一般来说，我们可以利用余弦分布并应用任意的3x3矩阵</a:t>
            </a:r>
            <a:r>
              <a:rPr lang="en-US" altLang="zh-CN" sz="160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M，生成新的分布。论文将以此方式生成的分布族称为线性变换余弦。</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788272" y="2292279"/>
            <a:ext cx="8663716" cy="3237494"/>
          </a:xfrm>
          <a:prstGeom prst="rect">
            <a:avLst/>
          </a:prstGeom>
        </p:spPr>
      </p:pic>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sym typeface="+mn-ea"/>
              </a:rPr>
              <a:t>总结</a:t>
            </a:r>
            <a:endParaRPr lang="zh-CN" altLang="en-US" dirty="0"/>
          </a:p>
        </p:txBody>
      </p:sp>
      <p:sp>
        <p:nvSpPr>
          <p:cNvPr id="11" name="内容占位符 1"/>
          <p:cNvSpPr txBox="1"/>
          <p:nvPr/>
        </p:nvSpPr>
        <p:spPr>
          <a:xfrm>
            <a:off x="441325" y="922655"/>
            <a:ext cx="11393805" cy="44462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实际使用中，假设我们想要计算基于GGX的BRDF与多边形光源的积分，首先我们对于给定的粗糙度和视角，找到最接近这个并带有LTC的BRDF的线性变换M。通常情况下会提前对所有粗糙度和视角执行此操作，并将结果矩阵存储在表中，但实际上并不需要那么多数据（详细信息请参阅论文），大概仅有80KB预计算数据。在运行时，我们采用BRDF多边形配置，并根据BRDF的LTC拟合（针对当前着色点的视角和粗糙度），对多边形的顶点应用逆变换。这会</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使配置变成一个等效但更简单的集成问题,可以将其视为转换回“余弦空间”。</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15085" y="2933700"/>
            <a:ext cx="3825240" cy="3034030"/>
          </a:xfrm>
          <a:prstGeom prst="rect">
            <a:avLst/>
          </a:prstGeom>
        </p:spPr>
      </p:pic>
      <p:pic>
        <p:nvPicPr>
          <p:cNvPr id="5" name="图片 4"/>
          <p:cNvPicPr>
            <a:picLocks noChangeAspect="1"/>
          </p:cNvPicPr>
          <p:nvPr/>
        </p:nvPicPr>
        <p:blipFill>
          <a:blip r:embed="rId2"/>
          <a:srcRect l="2954" t="3513"/>
          <a:stretch>
            <a:fillRect/>
          </a:stretch>
        </p:blipFill>
        <p:spPr>
          <a:xfrm>
            <a:off x="5553075" y="2755265"/>
            <a:ext cx="1543685" cy="1534795"/>
          </a:xfrm>
          <a:prstGeom prst="rect">
            <a:avLst/>
          </a:prstGeom>
        </p:spPr>
      </p:pic>
      <p:pic>
        <p:nvPicPr>
          <p:cNvPr id="7" name="图片 6"/>
          <p:cNvPicPr>
            <a:picLocks noChangeAspect="1"/>
          </p:cNvPicPr>
          <p:nvPr/>
        </p:nvPicPr>
        <p:blipFill>
          <a:blip r:embed="rId3"/>
          <a:srcRect l="2994" t="3513" r="1198"/>
          <a:stretch>
            <a:fillRect/>
          </a:stretch>
        </p:blipFill>
        <p:spPr>
          <a:xfrm>
            <a:off x="7394575" y="2755265"/>
            <a:ext cx="1524000" cy="1534795"/>
          </a:xfrm>
          <a:prstGeom prst="rect">
            <a:avLst/>
          </a:prstGeom>
        </p:spPr>
      </p:pic>
      <p:pic>
        <p:nvPicPr>
          <p:cNvPr id="10" name="图片 9"/>
          <p:cNvPicPr>
            <a:picLocks noChangeAspect="1"/>
          </p:cNvPicPr>
          <p:nvPr/>
        </p:nvPicPr>
        <p:blipFill>
          <a:blip r:embed="rId4"/>
          <a:srcRect r="1285" b="4631"/>
          <a:stretch>
            <a:fillRect/>
          </a:stretch>
        </p:blipFill>
        <p:spPr>
          <a:xfrm>
            <a:off x="9235440" y="2755265"/>
            <a:ext cx="1560830" cy="1517015"/>
          </a:xfrm>
          <a:prstGeom prst="rect">
            <a:avLst/>
          </a:prstGeom>
        </p:spPr>
      </p:pic>
      <p:pic>
        <p:nvPicPr>
          <p:cNvPr id="13" name="图片 12"/>
          <p:cNvPicPr>
            <a:picLocks noChangeAspect="1"/>
          </p:cNvPicPr>
          <p:nvPr/>
        </p:nvPicPr>
        <p:blipFill>
          <a:blip r:embed="rId5"/>
          <a:srcRect l="2275" b="4631"/>
          <a:stretch>
            <a:fillRect/>
          </a:stretch>
        </p:blipFill>
        <p:spPr>
          <a:xfrm>
            <a:off x="7327265" y="4522470"/>
            <a:ext cx="1554480" cy="1517015"/>
          </a:xfrm>
          <a:prstGeom prst="rect">
            <a:avLst/>
          </a:prstGeom>
        </p:spPr>
      </p:pic>
      <p:pic>
        <p:nvPicPr>
          <p:cNvPr id="15" name="图片 14"/>
          <p:cNvPicPr>
            <a:picLocks noChangeAspect="1"/>
          </p:cNvPicPr>
          <p:nvPr/>
        </p:nvPicPr>
        <p:blipFill>
          <a:blip r:embed="rId6"/>
          <a:srcRect l="2619" t="1996" r="1270"/>
          <a:stretch>
            <a:fillRect/>
          </a:stretch>
        </p:blipFill>
        <p:spPr>
          <a:xfrm>
            <a:off x="9258300" y="4554220"/>
            <a:ext cx="1537970" cy="1558925"/>
          </a:xfrm>
          <a:prstGeom prst="rect">
            <a:avLst/>
          </a:prstGeom>
        </p:spPr>
      </p:pic>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sym typeface="+mn-ea"/>
              </a:rPr>
              <a:t>总结</a:t>
            </a:r>
            <a:endParaRPr lang="zh-CN" altLang="en-US" dirty="0"/>
          </a:p>
        </p:txBody>
      </p:sp>
      <p:sp>
        <p:nvSpPr>
          <p:cNvPr id="11" name="内容占位符 1"/>
          <p:cNvSpPr txBox="1"/>
          <p:nvPr/>
        </p:nvSpPr>
        <p:spPr>
          <a:xfrm>
            <a:off x="459740" y="922655"/>
            <a:ext cx="11348085" cy="44462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在</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具体实现中，我们不直接计算面积积分，而是计算球形多边形边界上的一系列线/边积分（每条边一个）；对于给定的边，我们从两个顶点 v1 和 v2 计算一维球面线积分（绿色），它涉及以弧度为单位的弧长。还有一个垂直向量u（紫色），这是局部曲面法线n的“点”。我们只需在所有边缘上重复此过程，将结果相加即可，这</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将给出与面积积分相同的结果。</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思考它的另一种方法是作为斯托克斯定理的应用，例如流体模拟领域。为了更直观地处理这种特殊情况，</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可以参阅Eric的文章：https://hal.archives-ouvertes.fr/hal-01458129</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50110" y="3043555"/>
            <a:ext cx="3232785" cy="3079750"/>
          </a:xfrm>
          <a:prstGeom prst="rect">
            <a:avLst/>
          </a:prstGeom>
        </p:spPr>
      </p:pic>
      <p:pic>
        <p:nvPicPr>
          <p:cNvPr id="5" name="图片 4"/>
          <p:cNvPicPr>
            <a:picLocks noChangeAspect="1"/>
          </p:cNvPicPr>
          <p:nvPr/>
        </p:nvPicPr>
        <p:blipFill>
          <a:blip r:embed="rId2"/>
          <a:srcRect b="1076"/>
          <a:stretch>
            <a:fillRect/>
          </a:stretch>
        </p:blipFill>
        <p:spPr>
          <a:xfrm>
            <a:off x="6380480" y="2995930"/>
            <a:ext cx="4004310" cy="3093720"/>
          </a:xfrm>
          <a:prstGeom prst="rect">
            <a:avLst/>
          </a:prstGeom>
        </p:spPr>
      </p:pic>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sym typeface="+mn-ea"/>
              </a:rPr>
              <a:t>总结</a:t>
            </a:r>
            <a:endParaRPr lang="zh-CN" altLang="en-US" dirty="0"/>
          </a:p>
        </p:txBody>
      </p:sp>
      <p:sp>
        <p:nvSpPr>
          <p:cNvPr id="11" name="内容占位符 1"/>
          <p:cNvSpPr txBox="1"/>
          <p:nvPr/>
        </p:nvSpPr>
        <p:spPr>
          <a:xfrm>
            <a:off x="450215" y="1205865"/>
            <a:ext cx="11291570" cy="44462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总结论文的</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工作</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（1）数</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值问题已得到解决</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（2）漫反射+镜面反射的当前性能达到：0.9ms，PS4@1080p</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（3）解决了实际部署中的</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代码问题</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（4）未来：更新代码 (GitHub) 和注释</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通过所有这些办法，能够解决多边形照明的视觉质量问题并显著提高性能。但与点照明相比，区域照明计算时间复杂度和空间复杂度仍然相对较高，后续有进一步改进的空间。本篇论文的重点是区域</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光照明，但与此同时还有一个未解决的难题，就是区域光阴影，这是一个开放的研究问题，期待未来更多的</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rPr>
              <a:t>研究。</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user-avatar-profile_70039"/>
          <p:cNvSpPr>
            <a:spLocks noChangeAspect="1"/>
          </p:cNvSpPr>
          <p:nvPr/>
        </p:nvSpPr>
        <p:spPr bwMode="auto">
          <a:xfrm>
            <a:off x="6974479" y="4204066"/>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463790" y="4192270"/>
            <a:ext cx="4124325" cy="748665"/>
          </a:xfrm>
          <a:prstGeom prst="rect">
            <a:avLst/>
          </a:prstGeom>
          <a:noFill/>
        </p:spPr>
        <p:txBody>
          <a:bodyPr wrap="square" lIns="0" tIns="0" rIns="0" bIns="0" rtlCol="0">
            <a:noAutofit/>
          </a:bodyPr>
          <a:lstStyle/>
          <a:p>
            <a:pPr algn="l">
              <a:lnSpc>
                <a:spcPct val="120000"/>
              </a:lnSpc>
            </a:pPr>
            <a:r>
              <a:rPr lang="zh-CN" altLang="en-US" spc="300" dirty="0">
                <a:solidFill>
                  <a:schemeClr val="bg1">
                    <a:alpha val="90000"/>
                  </a:schemeClr>
                </a:solidFill>
                <a:latin typeface="+mn-ea"/>
                <a:sym typeface="+mn-ea"/>
              </a:rPr>
              <a:t>小组成员：</a:t>
            </a:r>
            <a:r>
              <a:rPr lang="zh-CN" altLang="en-US" sz="1800" spc="300" dirty="0">
                <a:solidFill>
                  <a:schemeClr val="bg1">
                    <a:alpha val="90000"/>
                  </a:schemeClr>
                </a:solidFill>
                <a:latin typeface="+mn-ea"/>
                <a:sym typeface="+mn-ea"/>
              </a:rPr>
              <a:t>张鹏杰 </a:t>
            </a:r>
            <a:r>
              <a:rPr lang="zh-CN" altLang="en-US" sz="1800" spc="300" dirty="0">
                <a:solidFill>
                  <a:schemeClr val="bg1">
                    <a:alpha val="90000"/>
                  </a:schemeClr>
                </a:solidFill>
                <a:latin typeface="+mn-ea"/>
                <a:sym typeface="+mn-ea"/>
              </a:rPr>
              <a:t>周飞宇 常宜萱 </a:t>
            </a:r>
            <a:r>
              <a:rPr lang="en-US" altLang="zh-CN" sz="1800" spc="300" dirty="0">
                <a:solidFill>
                  <a:schemeClr val="bg1">
                    <a:alpha val="90000"/>
                  </a:schemeClr>
                </a:solidFill>
                <a:latin typeface="+mn-ea"/>
                <a:sym typeface="+mn-ea"/>
              </a:rPr>
              <a:t> </a:t>
            </a:r>
            <a:endParaRPr lang="en-US" altLang="zh-CN" sz="1800" spc="300" dirty="0">
              <a:solidFill>
                <a:schemeClr val="bg1">
                  <a:alpha val="90000"/>
                </a:schemeClr>
              </a:solidFill>
              <a:latin typeface="+mn-ea"/>
              <a:sym typeface="+mn-ea"/>
            </a:endParaRPr>
          </a:p>
          <a:p>
            <a:pPr algn="l">
              <a:lnSpc>
                <a:spcPct val="120000"/>
              </a:lnSpc>
            </a:pPr>
            <a:r>
              <a:rPr lang="en-US" altLang="zh-CN" sz="1800" spc="300" dirty="0">
                <a:solidFill>
                  <a:schemeClr val="bg1">
                    <a:alpha val="90000"/>
                  </a:schemeClr>
                </a:solidFill>
                <a:latin typeface="+mn-ea"/>
                <a:sym typeface="+mn-ea"/>
              </a:rPr>
              <a:t>             </a:t>
            </a:r>
            <a:r>
              <a:rPr lang="zh-CN" altLang="en-US" sz="1800" spc="300" dirty="0">
                <a:solidFill>
                  <a:schemeClr val="bg1">
                    <a:alpha val="90000"/>
                  </a:schemeClr>
                </a:solidFill>
                <a:latin typeface="+mn-ea"/>
                <a:sym typeface="+mn-ea"/>
              </a:rPr>
              <a:t>金宇洋 贾康民 冯涛</a:t>
            </a:r>
            <a:endParaRPr lang="zh-CN" altLang="en-US" sz="1800" spc="300" dirty="0">
              <a:solidFill>
                <a:schemeClr val="bg1">
                  <a:alpha val="90000"/>
                </a:schemeClr>
              </a:solidFill>
              <a:latin typeface="+mn-ea"/>
            </a:endParaRPr>
          </a:p>
        </p:txBody>
      </p:sp>
      <p:sp>
        <p:nvSpPr>
          <p:cNvPr id="23" name="文本框 22"/>
          <p:cNvSpPr txBox="1"/>
          <p:nvPr/>
        </p:nvSpPr>
        <p:spPr>
          <a:xfrm>
            <a:off x="4622801" y="2011086"/>
            <a:ext cx="6914815" cy="1015365"/>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感谢观看</a:t>
            </a:r>
            <a:endParaRPr lang="en-US" sz="6000" spc="300" dirty="0">
              <a:solidFill>
                <a:schemeClr val="bg1"/>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dirty="0">
                <a:sym typeface="+mn-ea"/>
              </a:rPr>
              <a:t>多边形光源着色</a:t>
            </a:r>
            <a:endParaRPr dirty="0">
              <a:sym typeface="+mn-ea"/>
            </a:endParaRPr>
          </a:p>
        </p:txBody>
      </p:sp>
      <p:sp>
        <p:nvSpPr>
          <p:cNvPr id="4" name="文本框 3"/>
          <p:cNvSpPr txBox="1"/>
          <p:nvPr/>
        </p:nvSpPr>
        <p:spPr>
          <a:xfrm>
            <a:off x="7034530" y="2073275"/>
            <a:ext cx="4985385" cy="1753235"/>
          </a:xfrm>
          <a:prstGeom prst="rect">
            <a:avLst/>
          </a:prstGeom>
          <a:noFill/>
        </p:spPr>
        <p:txBody>
          <a:bodyPr wrap="square">
            <a:spAutoFit/>
          </a:bodyPr>
          <a:lstStyle/>
          <a:p>
            <a:pPr marL="0" indent="0" algn="l">
              <a:lnSpc>
                <a:spcPct val="100000"/>
              </a:lnSpc>
              <a:buClrTx/>
              <a:buSzTx/>
              <a:buFont typeface="Arial" panose="020B0604020202020204" pitchFamily="34" charset="0"/>
              <a:buNone/>
            </a:pPr>
            <a:r>
              <a:rPr lang="en-US" altLang="zh-CN" sz="1800" b="0" i="0" dirty="0"/>
              <a:t>1. </a:t>
            </a:r>
            <a:r>
              <a:rPr lang="zh-CN" altLang="en-US" sz="1800" b="0" i="0" dirty="0"/>
              <a:t>积分球面多边形上的分布是一件困难的事， 或有巨大开销，或不存在解析解。</a:t>
            </a:r>
            <a:endParaRPr lang="zh-CN" altLang="en-US" sz="1800" b="0" i="0" dirty="0"/>
          </a:p>
          <a:p>
            <a:pPr marL="285750" indent="-285750" algn="l">
              <a:lnSpc>
                <a:spcPct val="100000"/>
              </a:lnSpc>
              <a:buClrTx/>
              <a:buSzTx/>
              <a:buFont typeface="Arial" panose="020B0604020202020204" pitchFamily="34" charset="0"/>
              <a:buChar char="•"/>
            </a:pPr>
            <a:endParaRPr lang="zh-CN" altLang="en-US" sz="1800" b="0" i="0" dirty="0"/>
          </a:p>
          <a:p>
            <a:pPr marL="0" indent="0" algn="l">
              <a:lnSpc>
                <a:spcPct val="100000"/>
              </a:lnSpc>
              <a:buClrTx/>
              <a:buSzTx/>
              <a:buFont typeface="Arial" panose="020B0604020202020204" pitchFamily="34" charset="0"/>
              <a:buNone/>
            </a:pPr>
            <a:r>
              <a:rPr lang="en-US" altLang="zh-CN" sz="1800" b="0" i="0" dirty="0"/>
              <a:t>2. </a:t>
            </a:r>
            <a:r>
              <a:rPr lang="zh-CN" altLang="en-US" sz="1800" b="0" i="0" dirty="0"/>
              <a:t>基于物理的材质模型拥有一个复杂的分布，包含粗糙度、各向异性划痕和倾斜度等基于物理的特性。</a:t>
            </a:r>
            <a:endParaRPr lang="zh-CN" altLang="en-US" sz="1800" dirty="0"/>
          </a:p>
        </p:txBody>
      </p:sp>
      <p:sp>
        <p:nvSpPr>
          <p:cNvPr id="6" name="文本框 5"/>
          <p:cNvSpPr txBox="1"/>
          <p:nvPr/>
        </p:nvSpPr>
        <p:spPr>
          <a:xfrm>
            <a:off x="858381" y="853447"/>
            <a:ext cx="10475237" cy="504882"/>
          </a:xfrm>
          <a:prstGeom prst="rect">
            <a:avLst/>
          </a:prstGeom>
          <a:noFill/>
        </p:spPr>
        <p:txBody>
          <a:bodyPr wrap="square">
            <a:spAutoFit/>
          </a:bodyPr>
          <a:lstStyle/>
          <a:p>
            <a:pPr>
              <a:lnSpc>
                <a:spcPct val="150000"/>
              </a:lnSpc>
            </a:pPr>
            <a:r>
              <a:rPr lang="zh-CN" altLang="en-US" sz="2000" b="1" i="0" dirty="0">
                <a:solidFill>
                  <a:srgbClr val="121212"/>
                </a:solidFill>
                <a:effectLst/>
                <a:latin typeface="-apple-system"/>
              </a:rPr>
              <a:t>多边形光源照明在理论上不难实现</a:t>
            </a:r>
            <a:r>
              <a:rPr lang="en-US" altLang="zh-CN" sz="2000" b="1" i="0" dirty="0">
                <a:solidFill>
                  <a:srgbClr val="121212"/>
                </a:solidFill>
                <a:effectLst/>
                <a:latin typeface="-apple-system"/>
              </a:rPr>
              <a:t>(</a:t>
            </a:r>
            <a:r>
              <a:rPr lang="zh-CN" altLang="en-US" sz="2000" b="1" i="0" dirty="0">
                <a:solidFill>
                  <a:srgbClr val="121212"/>
                </a:solidFill>
                <a:effectLst/>
                <a:latin typeface="-apple-system"/>
              </a:rPr>
              <a:t>采样</a:t>
            </a:r>
            <a:r>
              <a:rPr lang="en-US" altLang="zh-CN" sz="2000" b="1" i="0" dirty="0">
                <a:solidFill>
                  <a:srgbClr val="121212"/>
                </a:solidFill>
                <a:effectLst/>
                <a:latin typeface="-apple-system"/>
              </a:rPr>
              <a:t>)</a:t>
            </a:r>
            <a:r>
              <a:rPr lang="zh-CN" altLang="en-US" sz="2000" b="1" i="0" dirty="0">
                <a:solidFill>
                  <a:srgbClr val="121212"/>
                </a:solidFill>
                <a:effectLst/>
                <a:latin typeface="-apple-system"/>
              </a:rPr>
              <a:t>，但这在实时渲染领域有两个挑战：</a:t>
            </a:r>
            <a:endParaRPr lang="en-US" altLang="zh-CN" sz="2000" b="1" i="0" dirty="0">
              <a:solidFill>
                <a:srgbClr val="121212"/>
              </a:solidFill>
              <a:effectLst/>
              <a:latin typeface="-apple-system"/>
            </a:endParaRPr>
          </a:p>
        </p:txBody>
      </p:sp>
      <p:pic>
        <p:nvPicPr>
          <p:cNvPr id="7" name="图片 6"/>
          <p:cNvPicPr>
            <a:picLocks noChangeAspect="1"/>
          </p:cNvPicPr>
          <p:nvPr/>
        </p:nvPicPr>
        <p:blipFill rotWithShape="1">
          <a:blip r:embed="rId1"/>
          <a:srcRect t="1718" b="2135"/>
          <a:stretch>
            <a:fillRect/>
          </a:stretch>
        </p:blipFill>
        <p:spPr>
          <a:xfrm>
            <a:off x="723900" y="1774919"/>
            <a:ext cx="5649113" cy="3132499"/>
          </a:xfrm>
          <a:prstGeom prst="rect">
            <a:avLst/>
          </a:prstGeom>
        </p:spPr>
      </p:pic>
      <p:sp>
        <p:nvSpPr>
          <p:cNvPr id="8" name="文本框 7"/>
          <p:cNvSpPr txBox="1"/>
          <p:nvPr/>
        </p:nvSpPr>
        <p:spPr>
          <a:xfrm>
            <a:off x="4778848" y="5319869"/>
            <a:ext cx="3188330" cy="461665"/>
          </a:xfrm>
          <a:prstGeom prst="rect">
            <a:avLst/>
          </a:prstGeom>
          <a:noFill/>
        </p:spPr>
        <p:txBody>
          <a:bodyPr wrap="square" rtlCol="0">
            <a:spAutoFit/>
          </a:bodyPr>
          <a:lstStyle/>
          <a:p>
            <a:pPr algn="ctr"/>
            <a:r>
              <a:rPr lang="zh-CN" altLang="en-US" sz="2400" b="1" dirty="0"/>
              <a:t>难以实现实时计算</a:t>
            </a:r>
            <a:endParaRPr lang="zh-CN" altLang="en-US" sz="2400" b="1"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pPr algn="l">
              <a:buClrTx/>
              <a:buSzTx/>
              <a:buFontTx/>
            </a:pPr>
            <a:r>
              <a:rPr b="1" i="0" dirty="0"/>
              <a:t>Linearly Transformed Spherical Distributions</a:t>
            </a:r>
            <a:endParaRPr b="1" i="0" dirty="0"/>
          </a:p>
        </p:txBody>
      </p:sp>
      <mc:AlternateContent xmlns:mc="http://schemas.openxmlformats.org/markup-compatibility/2006">
        <mc:Choice xmlns:a14="http://schemas.microsoft.com/office/drawing/2010/main" Requires="a14">
          <p:sp>
            <p:nvSpPr>
              <p:cNvPr id="4" name="文本框 3"/>
              <p:cNvSpPr txBox="1"/>
              <p:nvPr/>
            </p:nvSpPr>
            <p:spPr>
              <a:xfrm>
                <a:off x="949325" y="800100"/>
                <a:ext cx="10333355" cy="1027430"/>
              </a:xfrm>
              <a:prstGeom prst="rect">
                <a:avLst/>
              </a:prstGeom>
              <a:noFill/>
            </p:spPr>
            <p:txBody>
              <a:bodyPr wrap="square">
                <a:spAutoFit/>
              </a:bodyPr>
              <a:lstStyle/>
              <a:p>
                <a:pPr algn="l">
                  <a:buClrTx/>
                  <a:buSzTx/>
                  <a:buFont typeface="Arial" panose="020B0604020202020204" pitchFamily="34" charset="0"/>
                </a:pPr>
                <a:r>
                  <a:rPr lang="zh-CN" altLang="en-US" sz="1800" b="0" i="0" dirty="0"/>
                  <a:t>原文提出了一种线性变换球面分布（LTSDs)方法，这种方法帮助我们将原始球面分布</a:t>
                </a:r>
                <a14:m>
                  <m:oMath xmlns:m="http://schemas.openxmlformats.org/officeDocument/2006/math">
                    <m:sSub>
                      <m:sSubPr>
                        <m:ctrlPr>
                          <a:rPr lang="zh-CN" altLang="en-US" sz="1800" b="0" dirty="0"/>
                        </m:ctrlPr>
                      </m:sSubPr>
                      <m:e>
                        <m:r>
                          <m:rPr>
                            <m:sty m:val="p"/>
                          </m:rPr>
                          <a:rPr lang="zh-CN" altLang="en-US" sz="1800" dirty="0">
                            <a:latin typeface="Cambria Math" panose="02040503050406030204" charset="0"/>
                          </a:rPr>
                          <m:t>D</m:t>
                        </m:r>
                      </m:e>
                      <m:sub>
                        <m:r>
                          <m:rPr>
                            <m:sty m:val="p"/>
                          </m:rPr>
                          <a:rPr lang="zh-CN" altLang="en-US" sz="1800" dirty="0">
                            <a:latin typeface="Cambria Math" panose="02040503050406030204" charset="0"/>
                          </a:rPr>
                          <m:t>o</m:t>
                        </m:r>
                      </m:sub>
                    </m:sSub>
                  </m:oMath>
                </a14:m>
                <a:r>
                  <a:rPr lang="zh-CN" altLang="en-US" sz="1800" b="0" i="0" dirty="0"/>
                  <a:t>的方向通过一个变换矩阵，重构成一个新的球面分布</a:t>
                </a:r>
                <a14:m>
                  <m:oMath xmlns:m="http://schemas.openxmlformats.org/officeDocument/2006/math">
                    <m:r>
                      <m:rPr>
                        <m:sty m:val="p"/>
                      </m:rPr>
                      <a:rPr lang="zh-CN" altLang="en-US" sz="1800" dirty="0">
                        <a:latin typeface="Cambria Math" panose="02040503050406030204" charset="0"/>
                      </a:rPr>
                      <m:t>D</m:t>
                    </m:r>
                  </m:oMath>
                </a14:m>
                <a:r>
                  <a:rPr lang="zh-CN" altLang="en-US" sz="1800" b="0" i="0" dirty="0"/>
                  <a:t>。如下图表示原始分布(a)分别被三维矩阵(M)变换为球面分布(b, c, d)：</a:t>
                </a:r>
                <a:endParaRPr lang="zh-CN" altLang="en-US" sz="1800" dirty="0"/>
              </a:p>
            </p:txBody>
          </p:sp>
        </mc:Choice>
        <mc:Fallback>
          <p:sp>
            <p:nvSpPr>
              <p:cNvPr id="4" name="文本框 3"/>
              <p:cNvSpPr txBox="1">
                <a:spLocks noRot="1" noChangeAspect="1" noMove="1" noResize="1" noEditPoints="1" noAdjustHandles="1" noChangeArrowheads="1" noChangeShapeType="1" noTextEdit="1"/>
              </p:cNvSpPr>
              <p:nvPr/>
            </p:nvSpPr>
            <p:spPr>
              <a:xfrm>
                <a:off x="949325" y="800100"/>
                <a:ext cx="10333355" cy="1027430"/>
              </a:xfrm>
              <a:prstGeom prst="rect">
                <a:avLst/>
              </a:prstGeo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1668145" y="1907540"/>
            <a:ext cx="8608695" cy="3170555"/>
          </a:xfrm>
          <a:prstGeom prst="rect">
            <a:avLst/>
          </a:prstGeom>
        </p:spPr>
      </p:pic>
      <p:sp>
        <p:nvSpPr>
          <p:cNvPr id="8" name="文本框 7"/>
          <p:cNvSpPr txBox="1"/>
          <p:nvPr/>
        </p:nvSpPr>
        <p:spPr>
          <a:xfrm>
            <a:off x="1658148" y="5388248"/>
            <a:ext cx="8618430" cy="645160"/>
          </a:xfrm>
          <a:prstGeom prst="rect">
            <a:avLst/>
          </a:prstGeom>
          <a:noFill/>
        </p:spPr>
        <p:txBody>
          <a:bodyPr wrap="square">
            <a:spAutoFit/>
          </a:bodyPr>
          <a:lstStyle/>
          <a:p>
            <a:pPr algn="l">
              <a:buClrTx/>
              <a:buSzTx/>
              <a:buFont typeface="Arial" panose="020B0604020202020204" pitchFamily="34" charset="0"/>
            </a:pPr>
            <a:r>
              <a:rPr lang="zh-CN" altLang="en-US" sz="1800" b="0" i="0" dirty="0">
                <a:solidFill>
                  <a:srgbClr val="121212"/>
                </a:solidFill>
                <a:effectLst/>
                <a:latin typeface="-apple-system"/>
              </a:rPr>
              <a:t>图</a:t>
            </a:r>
            <a:r>
              <a:rPr lang="zh-CN" altLang="en-US" sz="1800" b="0" i="0" dirty="0"/>
              <a:t> a 是clamp的cosine球面分布，M 矩阵控制变换后的分布，此处的新分布表示的是粗糙度(b)、各向异性程度(c)、倾斜度(d)三个参数。</a:t>
            </a:r>
            <a:endParaRPr lang="zh-CN" altLang="en-US" sz="1800"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方法对比</a:t>
            </a:r>
            <a:endParaRPr dirty="0">
              <a:sym typeface="+mn-ea"/>
            </a:endParaRPr>
          </a:p>
        </p:txBody>
      </p:sp>
      <p:pic>
        <p:nvPicPr>
          <p:cNvPr id="5" name="图片 4"/>
          <p:cNvPicPr>
            <a:picLocks noChangeAspect="1"/>
          </p:cNvPicPr>
          <p:nvPr/>
        </p:nvPicPr>
        <p:blipFill>
          <a:blip r:embed="rId1"/>
          <a:stretch>
            <a:fillRect/>
          </a:stretch>
        </p:blipFill>
        <p:spPr>
          <a:xfrm>
            <a:off x="8239686" y="1460584"/>
            <a:ext cx="2086266" cy="2753109"/>
          </a:xfrm>
          <a:prstGeom prst="rect">
            <a:avLst/>
          </a:prstGeom>
        </p:spPr>
      </p:pic>
      <p:pic>
        <p:nvPicPr>
          <p:cNvPr id="7" name="图片 6"/>
          <p:cNvPicPr>
            <a:picLocks noChangeAspect="1"/>
          </p:cNvPicPr>
          <p:nvPr/>
        </p:nvPicPr>
        <p:blipFill>
          <a:blip r:embed="rId2"/>
          <a:stretch>
            <a:fillRect/>
          </a:stretch>
        </p:blipFill>
        <p:spPr>
          <a:xfrm>
            <a:off x="1764015" y="1460584"/>
            <a:ext cx="1409700" cy="2847975"/>
          </a:xfrm>
          <a:prstGeom prst="rect">
            <a:avLst/>
          </a:prstGeom>
        </p:spPr>
      </p:pic>
      <p:pic>
        <p:nvPicPr>
          <p:cNvPr id="9" name="图片 8"/>
          <p:cNvPicPr>
            <a:picLocks noChangeAspect="1"/>
          </p:cNvPicPr>
          <p:nvPr/>
        </p:nvPicPr>
        <p:blipFill>
          <a:blip r:embed="rId3"/>
          <a:stretch>
            <a:fillRect/>
          </a:stretch>
        </p:blipFill>
        <p:spPr>
          <a:xfrm>
            <a:off x="5020805" y="1460584"/>
            <a:ext cx="1371791" cy="2791215"/>
          </a:xfrm>
          <a:prstGeom prst="rect">
            <a:avLst/>
          </a:prstGeom>
        </p:spPr>
      </p:pic>
      <p:sp>
        <p:nvSpPr>
          <p:cNvPr id="12" name="文本框 11"/>
          <p:cNvSpPr txBox="1"/>
          <p:nvPr/>
        </p:nvSpPr>
        <p:spPr>
          <a:xfrm>
            <a:off x="1229672" y="4505029"/>
            <a:ext cx="2478386" cy="369332"/>
          </a:xfrm>
          <a:prstGeom prst="rect">
            <a:avLst/>
          </a:prstGeom>
          <a:noFill/>
        </p:spPr>
        <p:txBody>
          <a:bodyPr wrap="square">
            <a:spAutoFit/>
          </a:bodyPr>
          <a:lstStyle/>
          <a:p>
            <a:r>
              <a:rPr lang="zh-CN" altLang="en-US" dirty="0"/>
              <a:t>没有闭合形式的表达式</a:t>
            </a:r>
            <a:endParaRPr lang="zh-CN" altLang="en-US" dirty="0"/>
          </a:p>
        </p:txBody>
      </p:sp>
      <p:sp>
        <p:nvSpPr>
          <p:cNvPr id="13" name="文本框 12"/>
          <p:cNvSpPr txBox="1"/>
          <p:nvPr/>
        </p:nvSpPr>
        <p:spPr>
          <a:xfrm>
            <a:off x="5034881" y="4505029"/>
            <a:ext cx="1343638" cy="369332"/>
          </a:xfrm>
          <a:prstGeom prst="rect">
            <a:avLst/>
          </a:prstGeom>
          <a:noFill/>
        </p:spPr>
        <p:txBody>
          <a:bodyPr wrap="none" rtlCol="0">
            <a:spAutoFit/>
          </a:bodyPr>
          <a:lstStyle/>
          <a:p>
            <a:r>
              <a:rPr lang="zh-CN" altLang="en-US" dirty="0"/>
              <a:t>复杂度</a:t>
            </a:r>
            <a:r>
              <a:rPr lang="en-US" altLang="zh-CN" dirty="0"/>
              <a:t>O(k)</a:t>
            </a:r>
            <a:endParaRPr lang="zh-CN" altLang="en-US" dirty="0"/>
          </a:p>
        </p:txBody>
      </p:sp>
      <p:sp>
        <p:nvSpPr>
          <p:cNvPr id="14" name="文本框 13"/>
          <p:cNvSpPr txBox="1"/>
          <p:nvPr/>
        </p:nvSpPr>
        <p:spPr>
          <a:xfrm>
            <a:off x="8606191" y="4505029"/>
            <a:ext cx="1353256" cy="369332"/>
          </a:xfrm>
          <a:prstGeom prst="rect">
            <a:avLst/>
          </a:prstGeom>
          <a:noFill/>
        </p:spPr>
        <p:txBody>
          <a:bodyPr wrap="none" rtlCol="0">
            <a:spAutoFit/>
          </a:bodyPr>
          <a:lstStyle/>
          <a:p>
            <a:r>
              <a:rPr lang="zh-CN" altLang="en-US" dirty="0"/>
              <a:t>复杂度</a:t>
            </a:r>
            <a:r>
              <a:rPr lang="en-US" altLang="zh-CN" dirty="0"/>
              <a:t>O(1)</a:t>
            </a:r>
            <a:endParaRPr lang="zh-CN" altLang="en-US" dirty="0"/>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lang="zh-CN" altLang="en-US" dirty="0">
                <a:sym typeface="+mn-ea"/>
              </a:rPr>
              <a:t>方法对比</a:t>
            </a:r>
            <a:endParaRPr dirty="0">
              <a:sym typeface="+mn-ea"/>
            </a:endParaRPr>
          </a:p>
        </p:txBody>
      </p:sp>
      <p:pic>
        <p:nvPicPr>
          <p:cNvPr id="3" name="图片 2"/>
          <p:cNvPicPr>
            <a:picLocks noChangeAspect="1"/>
          </p:cNvPicPr>
          <p:nvPr/>
        </p:nvPicPr>
        <p:blipFill rotWithShape="1">
          <a:blip r:embed="rId1"/>
          <a:srcRect t="9337"/>
          <a:stretch>
            <a:fillRect/>
          </a:stretch>
        </p:blipFill>
        <p:spPr>
          <a:xfrm>
            <a:off x="2256502" y="905347"/>
            <a:ext cx="7678994" cy="4092468"/>
          </a:xfrm>
          <a:prstGeom prst="rect">
            <a:avLst/>
          </a:prstGeom>
        </p:spPr>
      </p:pic>
      <p:sp>
        <p:nvSpPr>
          <p:cNvPr id="6" name="文本框 5"/>
          <p:cNvSpPr txBox="1"/>
          <p:nvPr/>
        </p:nvSpPr>
        <p:spPr>
          <a:xfrm>
            <a:off x="1334135" y="5306060"/>
            <a:ext cx="9766935" cy="645160"/>
          </a:xfrm>
          <a:prstGeom prst="rect">
            <a:avLst/>
          </a:prstGeom>
          <a:noFill/>
        </p:spPr>
        <p:txBody>
          <a:bodyPr wrap="square">
            <a:spAutoFit/>
          </a:bodyPr>
          <a:lstStyle/>
          <a:p>
            <a:r>
              <a:rPr lang="zh-CN" altLang="en-US" dirty="0"/>
              <a:t>使用线性变换余弦来近似BRDF。既恢复了主要的视觉效果，又可以在恒定的时间内进行整合。这就是我们实现实时高质量结果的方式。</a:t>
            </a:r>
            <a:endParaRPr lang="zh-CN" altLang="en-US" dirty="0"/>
          </a:p>
        </p:txBody>
      </p:sp>
    </p:spTree>
  </p:cSld>
  <p:clrMapOvr>
    <a:masterClrMapping/>
  </p:clrMapOvr>
  <p:transition spd="med">
    <p:pull/>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5.1.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5.1.2"/>
</p:tagLst>
</file>

<file path=ppt/tags/tag60.xml><?xml version="1.0" encoding="utf-8"?>
<p:tagLst xmlns:p="http://schemas.openxmlformats.org/presentationml/2006/main">
  <p:tag name="KSO_WPP_MARK_KEY" val="cd3414a3-028d-4702-9150-affa04e59e4e"/>
  <p:tag name="COMMONDATA" val="eyJoZGlkIjoiOThkMDA2MjBiODYzMmZjODBjODlkNTdjNmY5NDNiZTMifQ=="/>
  <p:tag name="commondata" val="eyJoZGlkIjoiZDkzOTIzNTkwMTEzOWEwZTNkOGQ5NWJmZjU5YjcyZDIifQ=="/>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8854</Words>
  <Application>WPS 演示</Application>
  <PresentationFormat>宽屏</PresentationFormat>
  <Paragraphs>450</Paragraphs>
  <Slides>59</Slides>
  <Notes>582</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59</vt:i4>
      </vt:variant>
    </vt:vector>
  </HeadingPairs>
  <TitlesOfParts>
    <vt:vector size="78" baseType="lpstr">
      <vt:lpstr>Arial</vt:lpstr>
      <vt:lpstr>宋体</vt:lpstr>
      <vt:lpstr>Wingdings</vt:lpstr>
      <vt:lpstr>Century Gothic</vt:lpstr>
      <vt:lpstr>微软雅黑</vt:lpstr>
      <vt:lpstr>微软雅黑 Light</vt:lpstr>
      <vt:lpstr>Wingdings 3</vt:lpstr>
      <vt:lpstr>Arial</vt:lpstr>
      <vt:lpstr>-apple-system</vt:lpstr>
      <vt:lpstr>kiloji - B</vt:lpstr>
      <vt:lpstr>Cambria Math</vt:lpstr>
      <vt:lpstr>Arial Unicode MS</vt:lpstr>
      <vt:lpstr>Times New Roman</vt:lpstr>
      <vt:lpstr>等线</vt:lpstr>
      <vt:lpstr>封2​​</vt:lpstr>
      <vt:lpstr>封3​​</vt:lpstr>
      <vt:lpstr>目3​​</vt:lpstr>
      <vt:lpstr>目4​​</vt:lpstr>
      <vt:lpstr>内页​​</vt:lpstr>
      <vt:lpstr>高质量实时渲染： LTC多边形光源着色</vt:lpstr>
      <vt:lpstr>PowerPoint 演示文稿</vt:lpstr>
      <vt:lpstr>PowerPoint 演示文稿</vt:lpstr>
      <vt:lpstr>多边形光源着色</vt:lpstr>
      <vt:lpstr>多边形光源着色</vt:lpstr>
      <vt:lpstr>多边形光源着色</vt:lpstr>
      <vt:lpstr>Linearly Transformed Spherical Distributions</vt:lpstr>
      <vt:lpstr>方法对比</vt:lpstr>
      <vt:lpstr>方法对比</vt:lpstr>
      <vt:lpstr>基本思想</vt:lpstr>
      <vt:lpstr>基本思想</vt:lpstr>
      <vt:lpstr>基本思想</vt:lpstr>
      <vt:lpstr>基本思想</vt:lpstr>
      <vt:lpstr>基本思想</vt:lpstr>
      <vt:lpstr>PowerPoint 演示文稿</vt:lpstr>
      <vt:lpstr>Introduction</vt:lpstr>
      <vt:lpstr>半球区域的辐照度</vt:lpstr>
      <vt:lpstr>半球区域的辐照度——proof</vt:lpstr>
      <vt:lpstr>多边形的辐照度</vt:lpstr>
      <vt:lpstr>多边形的辐照度-Disk Sectors</vt:lpstr>
      <vt:lpstr>多边形的辐照度-Disk Sectors</vt:lpstr>
      <vt:lpstr>多边形的辐照度计算</vt:lpstr>
      <vt:lpstr>附：位于半球的球体的辐照度</vt:lpstr>
      <vt:lpstr>PowerPoint 演示文稿</vt:lpstr>
      <vt:lpstr>Physically Based Shading at Disney</vt:lpstr>
      <vt:lpstr>Microfacet Model</vt:lpstr>
      <vt:lpstr>Microfacet Model</vt:lpstr>
      <vt:lpstr>Microfacet Model</vt:lpstr>
      <vt:lpstr>Disney “principled” BRDF</vt:lpstr>
      <vt:lpstr>Disney “principled” BRDF</vt:lpstr>
      <vt:lpstr>Diffuse model details</vt:lpstr>
      <vt:lpstr>Diffuse model details</vt:lpstr>
      <vt:lpstr>Diffuse model details</vt:lpstr>
      <vt:lpstr>Specular D details</vt:lpstr>
      <vt:lpstr>Specular F details</vt:lpstr>
      <vt:lpstr>Specular G details</vt:lpstr>
      <vt:lpstr>Layering vs parameter blending</vt:lpstr>
      <vt:lpstr>PowerPoint 演示文稿</vt:lpstr>
      <vt:lpstr>问题提出：多边形光源着色</vt:lpstr>
      <vt:lpstr>Linearly Transformed Spherical Distributions</vt:lpstr>
      <vt:lpstr>Linearly Transformed Spherical Distributions</vt:lpstr>
      <vt:lpstr>LTSD的性质</vt:lpstr>
      <vt:lpstr>线性变换余弦（Linearly Transformed Cosine）</vt:lpstr>
      <vt:lpstr>LTC拟合BRDF</vt:lpstr>
      <vt:lpstr>变换矩阵的存储</vt:lpstr>
      <vt:lpstr>使用LTC实现实时多边形光源着色</vt:lpstr>
      <vt:lpstr>恒定光源的着色</vt:lpstr>
      <vt:lpstr>纹理光源的着色</vt:lpstr>
      <vt:lpstr>纹理预滤波</vt:lpstr>
      <vt:lpstr>纹理预滤波</vt:lpstr>
      <vt:lpstr>PowerPoint 演示文稿</vt:lpstr>
      <vt:lpstr>总结</vt:lpstr>
      <vt:lpstr>总结</vt:lpstr>
      <vt:lpstr>总结</vt:lpstr>
      <vt:lpstr>总结</vt:lpstr>
      <vt:lpstr>总结</vt:lpstr>
      <vt:lpstr>总结</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张鹏杰</cp:lastModifiedBy>
  <cp:revision>1493</cp:revision>
  <dcterms:created xsi:type="dcterms:W3CDTF">2016-11-28T11:30:00Z</dcterms:created>
  <dcterms:modified xsi:type="dcterms:W3CDTF">2023-11-30T01:07:25Z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CFC109EAE93C4A9AAE851B830F3CA5A1_12</vt:lpwstr>
  </property>
  <property fmtid="{D5CDD505-2E9C-101B-9397-08002B2CF9AE}" pid="12" name="KSOProductBuildVer">
    <vt:lpwstr>2052-12.1.0.15712</vt:lpwstr>
  </property>
</Properties>
</file>